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853" r:id="rId3"/>
    <p:sldMasterId id="2147483866" r:id="rId4"/>
    <p:sldMasterId id="2147483890" r:id="rId5"/>
    <p:sldMasterId id="2147483906" r:id="rId6"/>
    <p:sldMasterId id="2147483937" r:id="rId7"/>
    <p:sldMasterId id="2147483949" r:id="rId8"/>
    <p:sldMasterId id="2147483954" r:id="rId9"/>
    <p:sldMasterId id="2147483966" r:id="rId10"/>
  </p:sldMasterIdLst>
  <p:notesMasterIdLst>
    <p:notesMasterId r:id="rId45"/>
  </p:notesMasterIdLst>
  <p:handoutMasterIdLst>
    <p:handoutMasterId r:id="rId46"/>
  </p:handoutMasterIdLst>
  <p:sldIdLst>
    <p:sldId id="325" r:id="rId11"/>
    <p:sldId id="367" r:id="rId12"/>
    <p:sldId id="387" r:id="rId13"/>
    <p:sldId id="397" r:id="rId14"/>
    <p:sldId id="407" r:id="rId15"/>
    <p:sldId id="417" r:id="rId16"/>
    <p:sldId id="418" r:id="rId17"/>
    <p:sldId id="419" r:id="rId18"/>
    <p:sldId id="389" r:id="rId19"/>
    <p:sldId id="403" r:id="rId20"/>
    <p:sldId id="404" r:id="rId21"/>
    <p:sldId id="365" r:id="rId22"/>
    <p:sldId id="406" r:id="rId23"/>
    <p:sldId id="408" r:id="rId24"/>
    <p:sldId id="409" r:id="rId25"/>
    <p:sldId id="420" r:id="rId26"/>
    <p:sldId id="421" r:id="rId27"/>
    <p:sldId id="422" r:id="rId28"/>
    <p:sldId id="414" r:id="rId29"/>
    <p:sldId id="413" r:id="rId30"/>
    <p:sldId id="412" r:id="rId31"/>
    <p:sldId id="415" r:id="rId32"/>
    <p:sldId id="391" r:id="rId33"/>
    <p:sldId id="416" r:id="rId34"/>
    <p:sldId id="368" r:id="rId35"/>
    <p:sldId id="369" r:id="rId36"/>
    <p:sldId id="392" r:id="rId37"/>
    <p:sldId id="398" r:id="rId38"/>
    <p:sldId id="399" r:id="rId39"/>
    <p:sldId id="375" r:id="rId40"/>
    <p:sldId id="401" r:id="rId41"/>
    <p:sldId id="402" r:id="rId42"/>
    <p:sldId id="400" r:id="rId43"/>
    <p:sldId id="350" r:id="rId44"/>
  </p:sldIdLst>
  <p:sldSz cx="9144000" cy="6858000" type="screen4x3"/>
  <p:notesSz cx="6669088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orient="horz" pos="1163">
          <p15:clr>
            <a:srgbClr val="A4A3A4"/>
          </p15:clr>
        </p15:guide>
        <p15:guide id="4" orient="horz" pos="2387">
          <p15:clr>
            <a:srgbClr val="A4A3A4"/>
          </p15:clr>
        </p15:guide>
        <p15:guide id="5" pos="3152">
          <p15:clr>
            <a:srgbClr val="A4A3A4"/>
          </p15:clr>
        </p15:guide>
        <p15:guide id="6" pos="286">
          <p15:clr>
            <a:srgbClr val="A4A3A4"/>
          </p15:clr>
        </p15:guide>
        <p15:guide id="7" pos="5465">
          <p15:clr>
            <a:srgbClr val="A4A3A4"/>
          </p15:clr>
        </p15:guide>
        <p15:guide id="8" pos="1184">
          <p15:clr>
            <a:srgbClr val="A4A3A4"/>
          </p15:clr>
        </p15:guide>
        <p15:guide id="9" pos="3334">
          <p15:clr>
            <a:srgbClr val="A4A3A4"/>
          </p15:clr>
        </p15:guide>
        <p15:guide id="10" pos="35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3FB"/>
    <a:srgbClr val="FFFFFF"/>
    <a:srgbClr val="F2F2F2"/>
    <a:srgbClr val="0D0D0D"/>
    <a:srgbClr val="0000FF"/>
    <a:srgbClr val="FF33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9" autoAdjust="0"/>
    <p:restoredTop sz="85357" autoAdjust="0"/>
  </p:normalViewPr>
  <p:slideViewPr>
    <p:cSldViewPr>
      <p:cViewPr varScale="1">
        <p:scale>
          <a:sx n="95" d="100"/>
          <a:sy n="95" d="100"/>
        </p:scale>
        <p:origin x="1080" y="84"/>
      </p:cViewPr>
      <p:guideLst>
        <p:guide orient="horz" pos="1389"/>
        <p:guide orient="horz" pos="3884"/>
        <p:guide orient="horz" pos="1163"/>
        <p:guide orient="horz" pos="2387"/>
        <p:guide pos="3152"/>
        <p:guide pos="286"/>
        <p:guide pos="5465"/>
        <p:guide pos="1184"/>
        <p:guide pos="3334"/>
        <p:guide pos="35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metoffice.sharepoint.com/sites/TechMessageSwitchingTeam/Shared%20Documents/Message%20Switching%20Services/Presentations/GODEX-NWP/NAEDEX_2018_Dart%20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Data Volume changes 2005-18</a:t>
            </a:r>
          </a:p>
        </c:rich>
      </c:tx>
      <c:layout>
        <c:manualLayout>
          <c:xMode val="edge"/>
          <c:yMode val="edge"/>
          <c:x val="0.35263702171664946"/>
          <c:y val="2.033898305084743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099276111685629"/>
          <c:y val="0.15254237288135619"/>
          <c:w val="0.78593588417786953"/>
          <c:h val="0.6372881355932206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Sheet3!$C$3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33CC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Sheet3!$C$4:$C$19</c:f>
              <c:numCache>
                <c:formatCode>General</c:formatCode>
                <c:ptCount val="16"/>
                <c:pt idx="0" formatCode="0.00">
                  <c:v>81.55</c:v>
                </c:pt>
                <c:pt idx="1">
                  <c:v>293.41000000000003</c:v>
                </c:pt>
                <c:pt idx="2">
                  <c:v>61.38</c:v>
                </c:pt>
                <c:pt idx="3">
                  <c:v>183.4</c:v>
                </c:pt>
                <c:pt idx="4">
                  <c:v>99</c:v>
                </c:pt>
                <c:pt idx="5">
                  <c:v>230.41</c:v>
                </c:pt>
                <c:pt idx="6">
                  <c:v>330</c:v>
                </c:pt>
                <c:pt idx="8">
                  <c:v>214.44</c:v>
                </c:pt>
                <c:pt idx="9">
                  <c:v>7.76</c:v>
                </c:pt>
                <c:pt idx="10">
                  <c:v>0.98</c:v>
                </c:pt>
                <c:pt idx="11" formatCode="0.00">
                  <c:v>274.26</c:v>
                </c:pt>
                <c:pt idx="12">
                  <c:v>11.32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E-407D-B42A-AF8E6EC8A578}"/>
            </c:ext>
          </c:extLst>
        </c:ser>
        <c:ser>
          <c:idx val="2"/>
          <c:order val="1"/>
          <c:tx>
            <c:strRef>
              <c:f>Sheet3!$D$3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Sheet3!$D$4:$D$19</c:f>
              <c:numCache>
                <c:formatCode>General</c:formatCode>
                <c:ptCount val="16"/>
                <c:pt idx="0" formatCode="0.00">
                  <c:v>115.27</c:v>
                </c:pt>
                <c:pt idx="1">
                  <c:v>300.97000000000003</c:v>
                </c:pt>
                <c:pt idx="2">
                  <c:v>65.930000000000007</c:v>
                </c:pt>
                <c:pt idx="3">
                  <c:v>254.64</c:v>
                </c:pt>
                <c:pt idx="4">
                  <c:v>99</c:v>
                </c:pt>
                <c:pt idx="5">
                  <c:v>226.56</c:v>
                </c:pt>
                <c:pt idx="6">
                  <c:v>294.74</c:v>
                </c:pt>
                <c:pt idx="8">
                  <c:v>216.2</c:v>
                </c:pt>
                <c:pt idx="9">
                  <c:v>7.76</c:v>
                </c:pt>
                <c:pt idx="10">
                  <c:v>1.0900000000000001</c:v>
                </c:pt>
                <c:pt idx="11" formatCode="0.00">
                  <c:v>568.67999999999995</c:v>
                </c:pt>
                <c:pt idx="12">
                  <c:v>12.01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E-407D-B42A-AF8E6EC8A578}"/>
            </c:ext>
          </c:extLst>
        </c:ser>
        <c:ser>
          <c:idx val="3"/>
          <c:order val="2"/>
          <c:tx>
            <c:strRef>
              <c:f>Sheet3!$E$3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Sheet3!$E$4:$E$19</c:f>
              <c:numCache>
                <c:formatCode>0.00</c:formatCode>
                <c:ptCount val="16"/>
                <c:pt idx="0">
                  <c:v>130</c:v>
                </c:pt>
                <c:pt idx="1">
                  <c:v>282.75</c:v>
                </c:pt>
                <c:pt idx="2">
                  <c:v>93.21</c:v>
                </c:pt>
                <c:pt idx="3">
                  <c:v>293.05</c:v>
                </c:pt>
                <c:pt idx="4">
                  <c:v>193.33</c:v>
                </c:pt>
                <c:pt idx="5">
                  <c:v>240.34</c:v>
                </c:pt>
                <c:pt idx="6">
                  <c:v>350.55</c:v>
                </c:pt>
                <c:pt idx="8">
                  <c:v>214.61</c:v>
                </c:pt>
                <c:pt idx="9" formatCode="General">
                  <c:v>1.37</c:v>
                </c:pt>
                <c:pt idx="10">
                  <c:v>5.22</c:v>
                </c:pt>
                <c:pt idx="11">
                  <c:v>260</c:v>
                </c:pt>
                <c:pt idx="12">
                  <c:v>11.29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9E-407D-B42A-AF8E6EC8A578}"/>
            </c:ext>
          </c:extLst>
        </c:ser>
        <c:ser>
          <c:idx val="4"/>
          <c:order val="3"/>
          <c:tx>
            <c:strRef>
              <c:f>Sheet3!$F$3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Sheet3!$F$4:$F$19</c:f>
              <c:numCache>
                <c:formatCode>General</c:formatCode>
                <c:ptCount val="16"/>
                <c:pt idx="0" formatCode="0.00">
                  <c:v>138</c:v>
                </c:pt>
                <c:pt idx="1">
                  <c:v>299</c:v>
                </c:pt>
                <c:pt idx="2">
                  <c:v>97</c:v>
                </c:pt>
                <c:pt idx="3">
                  <c:v>311</c:v>
                </c:pt>
                <c:pt idx="4">
                  <c:v>197</c:v>
                </c:pt>
                <c:pt idx="5">
                  <c:v>144</c:v>
                </c:pt>
                <c:pt idx="6">
                  <c:v>674</c:v>
                </c:pt>
                <c:pt idx="8">
                  <c:v>220</c:v>
                </c:pt>
                <c:pt idx="9">
                  <c:v>3</c:v>
                </c:pt>
                <c:pt idx="10">
                  <c:v>7</c:v>
                </c:pt>
                <c:pt idx="11" formatCode="0">
                  <c:v>154</c:v>
                </c:pt>
                <c:pt idx="12">
                  <c:v>9</c:v>
                </c:pt>
                <c:pt idx="13">
                  <c:v>102</c:v>
                </c:pt>
                <c:pt idx="1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9E-407D-B42A-AF8E6EC8A578}"/>
            </c:ext>
          </c:extLst>
        </c:ser>
        <c:ser>
          <c:idx val="5"/>
          <c:order val="4"/>
          <c:tx>
            <c:strRef>
              <c:f>Sheet3!$G$3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Sheet3!$G$4:$G$19</c:f>
              <c:numCache>
                <c:formatCode>General</c:formatCode>
                <c:ptCount val="16"/>
                <c:pt idx="0" formatCode="0.00">
                  <c:v>162.94999999999999</c:v>
                </c:pt>
                <c:pt idx="1">
                  <c:v>286.3</c:v>
                </c:pt>
                <c:pt idx="2">
                  <c:v>121.6</c:v>
                </c:pt>
                <c:pt idx="3">
                  <c:v>366.72</c:v>
                </c:pt>
                <c:pt idx="4">
                  <c:v>300.07</c:v>
                </c:pt>
                <c:pt idx="5">
                  <c:v>72.08</c:v>
                </c:pt>
                <c:pt idx="6">
                  <c:v>796.88</c:v>
                </c:pt>
                <c:pt idx="8">
                  <c:v>220.98</c:v>
                </c:pt>
                <c:pt idx="9">
                  <c:v>0</c:v>
                </c:pt>
                <c:pt idx="10">
                  <c:v>9.42</c:v>
                </c:pt>
                <c:pt idx="11" formatCode="0">
                  <c:v>165.39</c:v>
                </c:pt>
                <c:pt idx="12">
                  <c:v>11.18</c:v>
                </c:pt>
                <c:pt idx="13">
                  <c:v>106.68</c:v>
                </c:pt>
                <c:pt idx="14">
                  <c:v>11.16</c:v>
                </c:pt>
                <c:pt idx="15">
                  <c:v>72.790000000000006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9E-407D-B42A-AF8E6EC8A578}"/>
            </c:ext>
          </c:extLst>
        </c:ser>
        <c:ser>
          <c:idx val="0"/>
          <c:order val="5"/>
          <c:tx>
            <c:strRef>
              <c:f>Sheet3!$H$3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Sheet3!$H$4:$H$19</c:f>
              <c:numCache>
                <c:formatCode>General</c:formatCode>
                <c:ptCount val="16"/>
                <c:pt idx="0" formatCode="0.00">
                  <c:v>164.37</c:v>
                </c:pt>
                <c:pt idx="1">
                  <c:v>301.20999999999998</c:v>
                </c:pt>
                <c:pt idx="2">
                  <c:v>126.2</c:v>
                </c:pt>
                <c:pt idx="3">
                  <c:v>371.71</c:v>
                </c:pt>
                <c:pt idx="4">
                  <c:v>293.14</c:v>
                </c:pt>
                <c:pt idx="5">
                  <c:v>62.63</c:v>
                </c:pt>
                <c:pt idx="6">
                  <c:v>886.64</c:v>
                </c:pt>
                <c:pt idx="7">
                  <c:v>381.23</c:v>
                </c:pt>
                <c:pt idx="8">
                  <c:v>0</c:v>
                </c:pt>
                <c:pt idx="9">
                  <c:v>0</c:v>
                </c:pt>
                <c:pt idx="10">
                  <c:v>9.64</c:v>
                </c:pt>
                <c:pt idx="11" formatCode="0">
                  <c:v>170.6</c:v>
                </c:pt>
                <c:pt idx="12">
                  <c:v>10.69</c:v>
                </c:pt>
                <c:pt idx="13">
                  <c:v>95.4</c:v>
                </c:pt>
                <c:pt idx="14">
                  <c:v>11.04</c:v>
                </c:pt>
                <c:pt idx="15">
                  <c:v>62.76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9E-407D-B42A-AF8E6EC8A578}"/>
            </c:ext>
          </c:extLst>
        </c:ser>
        <c:ser>
          <c:idx val="7"/>
          <c:order val="6"/>
          <c:tx>
            <c:strRef>
              <c:f>Sheet3!$I$3</c:f>
              <c:strCache>
                <c:ptCount val="1"/>
                <c:pt idx="0">
                  <c:v>2012</c:v>
                </c:pt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Sheet3!$I$4:$I$19</c:f>
              <c:numCache>
                <c:formatCode>General</c:formatCode>
                <c:ptCount val="16"/>
                <c:pt idx="0" formatCode="0.00">
                  <c:v>166.58</c:v>
                </c:pt>
                <c:pt idx="1">
                  <c:v>293.75</c:v>
                </c:pt>
                <c:pt idx="2">
                  <c:v>149.86000000000001</c:v>
                </c:pt>
                <c:pt idx="3">
                  <c:v>374.85</c:v>
                </c:pt>
                <c:pt idx="4">
                  <c:v>307.38</c:v>
                </c:pt>
                <c:pt idx="5">
                  <c:v>64.430000000000007</c:v>
                </c:pt>
                <c:pt idx="6">
                  <c:v>1064.96</c:v>
                </c:pt>
                <c:pt idx="7">
                  <c:v>405.63</c:v>
                </c:pt>
                <c:pt idx="8">
                  <c:v>0</c:v>
                </c:pt>
                <c:pt idx="9">
                  <c:v>0</c:v>
                </c:pt>
                <c:pt idx="10">
                  <c:v>8.65</c:v>
                </c:pt>
                <c:pt idx="11" formatCode="0">
                  <c:v>159.18</c:v>
                </c:pt>
                <c:pt idx="12">
                  <c:v>10.42</c:v>
                </c:pt>
                <c:pt idx="13">
                  <c:v>0</c:v>
                </c:pt>
                <c:pt idx="14">
                  <c:v>13.84</c:v>
                </c:pt>
                <c:pt idx="15">
                  <c:v>48.28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9E-407D-B42A-AF8E6EC8A578}"/>
            </c:ext>
          </c:extLst>
        </c:ser>
        <c:ser>
          <c:idx val="6"/>
          <c:order val="7"/>
          <c:tx>
            <c:strRef>
              <c:f>Sheet3!$J$3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C10F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Sheet3!$J$4:$J$19</c:f>
              <c:numCache>
                <c:formatCode>General</c:formatCode>
                <c:ptCount val="16"/>
                <c:pt idx="0" formatCode="0.00">
                  <c:v>167</c:v>
                </c:pt>
                <c:pt idx="1">
                  <c:v>210</c:v>
                </c:pt>
                <c:pt idx="2">
                  <c:v>150</c:v>
                </c:pt>
                <c:pt idx="3">
                  <c:v>375</c:v>
                </c:pt>
                <c:pt idx="4">
                  <c:v>307</c:v>
                </c:pt>
                <c:pt idx="5">
                  <c:v>71</c:v>
                </c:pt>
                <c:pt idx="6">
                  <c:v>1239.04</c:v>
                </c:pt>
                <c:pt idx="7">
                  <c:v>420</c:v>
                </c:pt>
                <c:pt idx="8">
                  <c:v>0</c:v>
                </c:pt>
                <c:pt idx="9">
                  <c:v>0</c:v>
                </c:pt>
                <c:pt idx="10">
                  <c:v>5</c:v>
                </c:pt>
                <c:pt idx="11" formatCode="0">
                  <c:v>159</c:v>
                </c:pt>
                <c:pt idx="12">
                  <c:v>10</c:v>
                </c:pt>
                <c:pt idx="13">
                  <c:v>0</c:v>
                </c:pt>
                <c:pt idx="14">
                  <c:v>11</c:v>
                </c:pt>
                <c:pt idx="1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9E-407D-B42A-AF8E6EC8A578}"/>
            </c:ext>
          </c:extLst>
        </c:ser>
        <c:ser>
          <c:idx val="8"/>
          <c:order val="8"/>
          <c:tx>
            <c:strRef>
              <c:f>Sheet3!$L$3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7030A0"/>
            </a:solidFill>
            <a:ln w="9525" cmpd="sng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Sheet3!$A$4:$A$19</c:f>
              <c:strCache>
                <c:ptCount val="16"/>
                <c:pt idx="0">
                  <c:v>AMSU-A </c:v>
                </c:pt>
                <c:pt idx="1">
                  <c:v>AMSU-B</c:v>
                </c:pt>
                <c:pt idx="2">
                  <c:v>TOVS HIRS</c:v>
                </c:pt>
                <c:pt idx="3">
                  <c:v>ATOVS HIRS </c:v>
                </c:pt>
                <c:pt idx="4">
                  <c:v>MHS</c:v>
                </c:pt>
                <c:pt idx="5">
                  <c:v>SSM/I </c:v>
                </c:pt>
                <c:pt idx="6">
                  <c:v>SSMI/S Level 1c</c:v>
                </c:pt>
                <c:pt idx="7">
                  <c:v>SSMI/S UPP</c:v>
                </c:pt>
                <c:pt idx="8">
                  <c:v>QuikScat</c:v>
                </c:pt>
                <c:pt idx="9">
                  <c:v>NCEP SST</c:v>
                </c:pt>
                <c:pt idx="10">
                  <c:v>Ozone SBUV</c:v>
                </c:pt>
                <c:pt idx="11">
                  <c:v>AQUA AIRS BT</c:v>
                </c:pt>
                <c:pt idx="12">
                  <c:v>AQUA AMSU-A BT</c:v>
                </c:pt>
                <c:pt idx="13">
                  <c:v>WINDSAT</c:v>
                </c:pt>
                <c:pt idx="14">
                  <c:v>COSMIC</c:v>
                </c:pt>
                <c:pt idx="15">
                  <c:v>CSBT</c:v>
                </c:pt>
              </c:strCache>
            </c:strRef>
          </c:cat>
          <c:val>
            <c:numRef>
              <c:f>Sheet3!$L$4:$L$19</c:f>
              <c:numCache>
                <c:formatCode>General</c:formatCode>
                <c:ptCount val="16"/>
                <c:pt idx="0" formatCode="0.00">
                  <c:v>137</c:v>
                </c:pt>
                <c:pt idx="1">
                  <c:v>97</c:v>
                </c:pt>
                <c:pt idx="2">
                  <c:v>118</c:v>
                </c:pt>
                <c:pt idx="3">
                  <c:v>308</c:v>
                </c:pt>
                <c:pt idx="4">
                  <c:v>395</c:v>
                </c:pt>
                <c:pt idx="5">
                  <c:v>72</c:v>
                </c:pt>
                <c:pt idx="6" formatCode="0">
                  <c:v>900</c:v>
                </c:pt>
                <c:pt idx="7">
                  <c:v>318</c:v>
                </c:pt>
                <c:pt idx="8">
                  <c:v>0</c:v>
                </c:pt>
                <c:pt idx="9">
                  <c:v>0</c:v>
                </c:pt>
                <c:pt idx="10">
                  <c:v>3</c:v>
                </c:pt>
                <c:pt idx="11" formatCode="0">
                  <c:v>166</c:v>
                </c:pt>
                <c:pt idx="12">
                  <c:v>9</c:v>
                </c:pt>
                <c:pt idx="13">
                  <c:v>0</c:v>
                </c:pt>
                <c:pt idx="14">
                  <c:v>2</c:v>
                </c:pt>
                <c:pt idx="1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9E-407D-B42A-AF8E6EC8A578}"/>
            </c:ext>
          </c:extLst>
        </c:ser>
        <c:ser>
          <c:idx val="9"/>
          <c:order val="9"/>
          <c:tx>
            <c:strRef>
              <c:f>Sheet3!$M$3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0000"/>
              </a:solidFill>
            </a:ln>
          </c:spPr>
          <c:invertIfNegative val="0"/>
          <c:val>
            <c:numRef>
              <c:f>Sheet3!$M$4:$M$19</c:f>
              <c:numCache>
                <c:formatCode>0.00</c:formatCode>
                <c:ptCount val="16"/>
                <c:pt idx="0">
                  <c:v>139</c:v>
                </c:pt>
                <c:pt idx="1">
                  <c:v>97</c:v>
                </c:pt>
                <c:pt idx="2">
                  <c:v>116</c:v>
                </c:pt>
                <c:pt idx="3">
                  <c:v>313</c:v>
                </c:pt>
                <c:pt idx="4">
                  <c:v>402</c:v>
                </c:pt>
                <c:pt idx="5">
                  <c:v>168</c:v>
                </c:pt>
                <c:pt idx="6">
                  <c:v>1178</c:v>
                </c:pt>
                <c:pt idx="7">
                  <c:v>412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168</c:v>
                </c:pt>
                <c:pt idx="12">
                  <c:v>9</c:v>
                </c:pt>
                <c:pt idx="13">
                  <c:v>0</c:v>
                </c:pt>
                <c:pt idx="14">
                  <c:v>3</c:v>
                </c:pt>
                <c:pt idx="1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9E-407D-B42A-AF8E6EC8A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502336"/>
        <c:axId val="57528704"/>
      </c:barChart>
      <c:catAx>
        <c:axId val="5750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528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52870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MB/day</a:t>
                </a:r>
              </a:p>
            </c:rich>
          </c:tx>
          <c:layout>
            <c:manualLayout>
              <c:xMode val="edge"/>
              <c:yMode val="edge"/>
              <c:x val="3.8262668045501554E-2"/>
              <c:y val="6.779661016949165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50233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2140641158221259"/>
          <c:y val="0.42881355932203424"/>
          <c:w val="5.3264404018463211E-2"/>
          <c:h val="0.3886046877536405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405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128" y="0"/>
            <a:ext cx="2890405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800"/>
            <a:ext cx="2890405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128" y="9428800"/>
            <a:ext cx="2890405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8B7C01-B084-48D5-A28C-835615C8779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405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128" y="0"/>
            <a:ext cx="2890405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376" y="4715192"/>
            <a:ext cx="5334336" cy="44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800"/>
            <a:ext cx="2890405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128" y="9428800"/>
            <a:ext cx="2890405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17" tIns="45309" rIns="90617" bIns="4530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505594-93E5-44A5-9DD8-CB8817CC43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921F-B48D-4F1D-A78E-F80D1637C5C6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0937" cy="3721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0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C4D66-758B-4DFD-B7F6-C3F4901B24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dirty="0" smtClean="0"/>
              <a:t>Overall decrease of about 1.5GByte per day since Sept 2015.  </a:t>
            </a:r>
          </a:p>
          <a:p>
            <a:pPr eaLnBrk="1" hangingPunct="1">
              <a:buFontTx/>
              <a:buChar char="•"/>
            </a:pPr>
            <a:r>
              <a:rPr lang="en-GB" dirty="0" smtClean="0"/>
              <a:t>Decreases in traffic for:</a:t>
            </a:r>
          </a:p>
          <a:p>
            <a:pPr lvl="1" eaLnBrk="1" hangingPunct="1">
              <a:buFontTx/>
              <a:buChar char="•"/>
            </a:pPr>
            <a:r>
              <a:rPr lang="en-GB" dirty="0" smtClean="0"/>
              <a:t>SSMI/S level 1C &amp; UPP</a:t>
            </a:r>
            <a:r>
              <a:rPr lang="en-GB" baseline="0" dirty="0" smtClean="0"/>
              <a:t> 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8745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485F1A-278E-44EE-A71F-3D859C9D18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2978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WMO</a:t>
            </a:r>
            <a:r>
              <a:rPr lang="en-GB" baseline="0" dirty="0" smtClean="0"/>
              <a:t> is migrating many traditional alphanumeric code (TAC) formats to BUFR format.   ICAO now migrating OPMET data from TAC to XML.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Met Office provides conversion of TAC to BUFR/XML and backward compatibility by converting BUFR/XML to TAC.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B6775-42B9-42CD-9527-5D2E0F1D49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78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B6720-90DA-4066-B3CE-41F0373D91BF}" type="slidenum">
              <a:rPr lang="en-US" smtClean="0"/>
              <a:pPr/>
              <a:t>34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2950"/>
            <a:ext cx="4960938" cy="37226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376" y="4715193"/>
            <a:ext cx="5334336" cy="4467859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05594-93E5-44A5-9DD8-CB8817CC430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2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05594-93E5-44A5-9DD8-CB8817CC430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2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67144" algn="l"/>
                <a:tab pos="934286" algn="l"/>
                <a:tab pos="1401430" algn="l"/>
                <a:tab pos="1868573" algn="l"/>
                <a:tab pos="2335716" algn="l"/>
                <a:tab pos="2802859" algn="l"/>
              </a:tabLst>
              <a:defRPr/>
            </a:pPr>
            <a:fld id="{89E38271-364D-4882-86D3-B21817C723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67144" algn="l"/>
                  <a:tab pos="934286" algn="l"/>
                  <a:tab pos="1401430" algn="l"/>
                  <a:tab pos="1868573" algn="l"/>
                  <a:tab pos="2335716" algn="l"/>
                  <a:tab pos="2802859" algn="l"/>
                </a:tabLst>
                <a:defRPr/>
              </a:pPr>
              <a:t>19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40162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9440" cy="46055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67144" algn="l"/>
                <a:tab pos="934286" algn="l"/>
                <a:tab pos="1401430" algn="l"/>
                <a:tab pos="1868573" algn="l"/>
                <a:tab pos="2335716" algn="l"/>
                <a:tab pos="2802859" algn="l"/>
              </a:tabLst>
              <a:defRPr/>
            </a:pPr>
            <a:fld id="{89E38271-364D-4882-86D3-B21817C723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67144" algn="l"/>
                  <a:tab pos="934286" algn="l"/>
                  <a:tab pos="1401430" algn="l"/>
                  <a:tab pos="1868573" algn="l"/>
                  <a:tab pos="2335716" algn="l"/>
                  <a:tab pos="2802859" algn="l"/>
                </a:tabLst>
                <a:defRPr/>
              </a:pPr>
              <a:t>20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40162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9440" cy="46055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67144" algn="l"/>
                <a:tab pos="934286" algn="l"/>
                <a:tab pos="1401430" algn="l"/>
                <a:tab pos="1868573" algn="l"/>
                <a:tab pos="2335716" algn="l"/>
                <a:tab pos="2802859" algn="l"/>
              </a:tabLst>
              <a:defRPr/>
            </a:pPr>
            <a:fld id="{89E38271-364D-4882-86D3-B21817C723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67144" algn="l"/>
                  <a:tab pos="934286" algn="l"/>
                  <a:tab pos="1401430" algn="l"/>
                  <a:tab pos="1868573" algn="l"/>
                  <a:tab pos="2335716" algn="l"/>
                  <a:tab pos="2802859" algn="l"/>
                </a:tabLst>
                <a:defRPr/>
              </a:pPr>
              <a:t>21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40162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9440" cy="46055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1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67144" algn="l"/>
                <a:tab pos="934286" algn="l"/>
                <a:tab pos="1401430" algn="l"/>
                <a:tab pos="1868573" algn="l"/>
                <a:tab pos="2335716" algn="l"/>
                <a:tab pos="2802859" algn="l"/>
              </a:tabLst>
              <a:defRPr/>
            </a:pPr>
            <a:fld id="{89E38271-364D-4882-86D3-B21817C723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67144" algn="l"/>
                  <a:tab pos="934286" algn="l"/>
                  <a:tab pos="1401430" algn="l"/>
                  <a:tab pos="1868573" algn="l"/>
                  <a:tab pos="2335716" algn="l"/>
                  <a:tab pos="2802859" algn="l"/>
                </a:tabLst>
                <a:defRPr/>
              </a:pPr>
              <a:t>22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40162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9440" cy="46055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5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B6775-42B9-42CD-9527-5D2E0F1D49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4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WIS is replacing the GTS.  A</a:t>
            </a:r>
            <a:r>
              <a:rPr lang="en-GB" baseline="0" dirty="0" smtClean="0"/>
              <a:t> GISC (global information systems centre) has a data cache containing 24 hours of essential data, plus a metadata catalogue describing data available from all national met centres.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B6775-42B9-42CD-9527-5D2E0F1D49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5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979988"/>
            <a:ext cx="8621713" cy="84931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Section slide heading Arial 40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1" y="5645154"/>
            <a:ext cx="7896225" cy="6635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Section slide subtitle heading Arial 20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035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7610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6618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2579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3725" y="349250"/>
            <a:ext cx="1741488" cy="5949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349250"/>
            <a:ext cx="5076825" cy="5949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996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5000"/>
              </a:lnSpc>
              <a:defRPr/>
            </a:pPr>
            <a:endParaRPr lang="en-US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619821" y="2179422"/>
            <a:ext cx="7416675" cy="48005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41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5000"/>
              </a:lnSpc>
              <a:defRPr/>
            </a:pPr>
            <a:endParaRPr lang="en-US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619821" y="2179422"/>
            <a:ext cx="7416675" cy="48005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74671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5000"/>
              </a:lnSpc>
              <a:defRPr/>
            </a:pPr>
            <a:endParaRPr lang="en-US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619821" y="2179422"/>
            <a:ext cx="7416675" cy="48005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576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000000"/>
                </a:solidFill>
              </a:rPr>
              <a:t>© Crown Copyright 2016, Met Office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344816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344816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250" y="2565400"/>
            <a:ext cx="7345238" cy="403195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740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000000"/>
                </a:solidFill>
              </a:rPr>
              <a:t>© Crown Copyright 2016, Met Office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344816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344816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250" y="2565400"/>
            <a:ext cx="3600822" cy="403195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35674" y="2564904"/>
            <a:ext cx="3528814" cy="403195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22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347662"/>
            <a:ext cx="1733550" cy="617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47662"/>
            <a:ext cx="5048250" cy="617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000000"/>
                </a:solidFill>
              </a:rPr>
              <a:t>© Crown Copyright 2016, Met Office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344816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344816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250" y="2565400"/>
            <a:ext cx="3600822" cy="403195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1"/>
          </p:nvPr>
        </p:nvSpPr>
        <p:spPr>
          <a:xfrm>
            <a:off x="5652120" y="2948947"/>
            <a:ext cx="3024336" cy="32643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488147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000000"/>
                </a:solidFill>
              </a:rPr>
              <a:t>© Crown Copyright 2016, Met Office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344816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344816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250" y="2565400"/>
            <a:ext cx="3600822" cy="403195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651500" y="2948518"/>
            <a:ext cx="3024188" cy="32639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633394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532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1753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940115"/>
            <a:ext cx="7416824" cy="2339360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3376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 userDrawn="1"/>
        </p:nvSpPr>
        <p:spPr bwMode="auto">
          <a:xfrm>
            <a:off x="179388" y="6445252"/>
            <a:ext cx="2089150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www.metoffice.gov.uk</a:t>
            </a:r>
          </a:p>
        </p:txBody>
      </p:sp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7380288" y="6445252"/>
            <a:ext cx="1763712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700">
                <a:solidFill>
                  <a:srgbClr val="FFFFFF"/>
                </a:solidFill>
              </a:rPr>
              <a:t>© Crown Copyright 2016, Met Office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940115"/>
            <a:ext cx="7416824" cy="2339360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2473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886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510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Newton-Fund-Maste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8559" y="5614298"/>
            <a:ext cx="1368152" cy="406991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2124077" y="1844824"/>
            <a:ext cx="6840413" cy="4608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326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18864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5107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Newton-Fund-Maste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8559" y="5614298"/>
            <a:ext cx="1368152" cy="406991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2124077" y="1844824"/>
            <a:ext cx="6840413" cy="4608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389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24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75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74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96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3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61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36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79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5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773240"/>
            <a:ext cx="3390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773240"/>
            <a:ext cx="3390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347662"/>
            <a:ext cx="1733550" cy="617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47662"/>
            <a:ext cx="5048250" cy="617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7663"/>
            <a:ext cx="69342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773240"/>
            <a:ext cx="3390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95900" y="1773239"/>
            <a:ext cx="3390900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95900" y="4224342"/>
            <a:ext cx="3390900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7663"/>
            <a:ext cx="69342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52600" y="1773240"/>
            <a:ext cx="6934200" cy="4751387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39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0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5391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MetOffice PowerPoin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0688" y="5029200"/>
            <a:ext cx="8494712" cy="838200"/>
          </a:xfrm>
        </p:spPr>
        <p:txBody>
          <a:bodyPr/>
          <a:lstStyle>
            <a:lvl1pPr>
              <a:lnSpc>
                <a:spcPct val="80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0688" y="5791200"/>
            <a:ext cx="8494712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spcBef>
                <a:spcPct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ts val="1000"/>
              </a:lnSpc>
              <a:spcBef>
                <a:spcPct val="0"/>
              </a:spcBef>
              <a:buFontTx/>
              <a:buNone/>
              <a:defRPr>
                <a:solidFill>
                  <a:srgbClr val="FFFFFF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773240"/>
            <a:ext cx="3390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773240"/>
            <a:ext cx="3390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2624"/>
            <a:ext cx="2057400" cy="5443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2624"/>
            <a:ext cx="6019800" cy="54435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638" y="682625"/>
            <a:ext cx="6324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Crown copyright 2007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O_RGB_whiteback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15954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698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5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7732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5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41968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5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24876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7" y="2276477"/>
            <a:ext cx="6840413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8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65212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923900" y="2636915"/>
            <a:ext cx="2768808" cy="367201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3358" y="2636913"/>
            <a:ext cx="2769398" cy="367173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One Column Tex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7" y="2276477"/>
            <a:ext cx="6840413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53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wo Column Tex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65212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 &amp; Tabl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923900" y="2636915"/>
            <a:ext cx="2768808" cy="367201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 &amp; Pictur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3358" y="2636913"/>
            <a:ext cx="2769398" cy="367173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0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80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30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4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698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5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7732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5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41968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5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24876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7" y="2276477"/>
            <a:ext cx="6840413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8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65212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923900" y="2636915"/>
            <a:ext cx="2768808" cy="367201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3358" y="2636913"/>
            <a:ext cx="2769398" cy="367173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One Column Tex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7" y="2276477"/>
            <a:ext cx="6840413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53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wo Column Tex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65212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 &amp; Tabl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923900" y="2636915"/>
            <a:ext cx="2768808" cy="367201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 &amp; Pictur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 (alt)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" y="133756"/>
            <a:ext cx="1595101" cy="145951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24076" y="2276477"/>
            <a:ext cx="3312021" cy="4392887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408"/>
              </a:spcAft>
              <a:defRPr/>
            </a:lvl1pPr>
            <a:lvl2pPr>
              <a:spcAft>
                <a:spcPts val="408"/>
              </a:spcAft>
              <a:defRPr/>
            </a:lvl2pPr>
            <a:lvl3pPr>
              <a:spcAft>
                <a:spcPts val="408"/>
              </a:spcAft>
              <a:defRPr sz="1600"/>
            </a:lvl3pPr>
            <a:lvl4pPr>
              <a:spcAft>
                <a:spcPts val="408"/>
              </a:spcAft>
              <a:defRPr sz="1600"/>
            </a:lvl4pPr>
            <a:lvl5pPr>
              <a:spcAft>
                <a:spcPts val="408"/>
              </a:spcAft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23358" y="2636913"/>
            <a:ext cx="2769398" cy="367173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1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3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0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80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30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4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7663"/>
            <a:ext cx="693420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773240"/>
            <a:ext cx="6934200" cy="4751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2385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endParaRPr lang="en-US" sz="44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619841" y="2179424"/>
            <a:ext cx="7416675" cy="48005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4272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endParaRPr lang="en-US" sz="44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619841" y="2179424"/>
            <a:ext cx="7416675" cy="48005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56455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endParaRPr lang="en-US" sz="44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619841" y="2179424"/>
            <a:ext cx="7416675" cy="48005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54312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73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876"/>
            <a:ext cx="1219106" cy="1487311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47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30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333736"/>
            <a:ext cx="7416824" cy="124620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616981"/>
            <a:ext cx="7416824" cy="67207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88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12" y="1940115"/>
            <a:ext cx="7416824" cy="2339360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12" y="1940115"/>
            <a:ext cx="7416824" cy="2339360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36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paceMissionDev_Line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2532075" y="5946775"/>
            <a:ext cx="4079875" cy="2564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aseline="30000" dirty="0" err="1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www.sstl.co.uk</a:t>
            </a:r>
            <a:endParaRPr lang="en-US" sz="1600" baseline="30000" dirty="0">
              <a:solidFill>
                <a:srgbClr val="FFFFFF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20013" y="5453971"/>
            <a:ext cx="351250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reflection blurRad="304800" stA="46000" endPos="65000" dist="50800" dir="5400000" sy="-100000" algn="bl" rotWithShape="0"/>
                </a:effectLst>
                <a:latin typeface="Helvetica"/>
                <a:ea typeface="ＭＳ Ｐゴシック" charset="0"/>
                <a:cs typeface="Helvetica"/>
              </a:rPr>
              <a:t>Changing the economics of space</a:t>
            </a:r>
          </a:p>
        </p:txBody>
      </p:sp>
      <p:pic>
        <p:nvPicPr>
          <p:cNvPr id="5" name="Picture 8" descr="SSTL-Logo-Larg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1275" y="4692702"/>
            <a:ext cx="1646237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latinLnBrk="1">
              <a:buFont typeface="Times" pitchFamily="-1" charset="0"/>
              <a:buNone/>
            </a:pPr>
            <a:fld id="{E02E63B3-F069-4D7A-9890-965BDA112735}" type="datetimeFigureOut">
              <a:rPr kumimoji="1" lang="en-GB" altLang="ja-JP" sz="1400" smtClean="0">
                <a:solidFill>
                  <a:srgbClr val="000000"/>
                </a:solidFill>
                <a:latin typeface="Times" pitchFamily="-1" charset="0"/>
                <a:ea typeface="굴림" pitchFamily="-1" charset="-127"/>
              </a:rPr>
              <a:pPr algn="l" latinLnBrk="1">
                <a:buFont typeface="Times" pitchFamily="-1" charset="0"/>
                <a:buNone/>
              </a:pPr>
              <a:t>22/11/2018</a:t>
            </a:fld>
            <a:endParaRPr kumimoji="1" lang="en-GB" sz="1400">
              <a:solidFill>
                <a:srgbClr val="000000"/>
              </a:solidFill>
              <a:latin typeface="Times" pitchFamily="-1" charset="0"/>
              <a:ea typeface="굴림" pitchFamily="-1" charset="-12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latinLnBrk="1">
              <a:buFont typeface="Times" pitchFamily="-1" charset="0"/>
              <a:buNone/>
            </a:pPr>
            <a:endParaRPr kumimoji="1" lang="en-GB" sz="1400">
              <a:solidFill>
                <a:srgbClr val="000000"/>
              </a:solidFill>
              <a:latin typeface="Times" pitchFamily="-1" charset="0"/>
              <a:ea typeface="굴림" pitchFamily="-1" charset="-12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latinLnBrk="1">
              <a:buFont typeface="Times" pitchFamily="-1" charset="0"/>
              <a:buNone/>
            </a:pPr>
            <a:fld id="{17FEBAC3-7B72-403B-B5B2-78FE71057E08}" type="slidenum">
              <a:rPr kumimoji="1" lang="en-GB" sz="1400" smtClean="0">
                <a:solidFill>
                  <a:srgbClr val="000000"/>
                </a:solidFill>
                <a:latin typeface="Times" pitchFamily="-1" charset="0"/>
                <a:ea typeface="굴림" pitchFamily="-1" charset="-127"/>
              </a:rPr>
              <a:pPr algn="l" latinLnBrk="1">
                <a:buFont typeface="Times" pitchFamily="-1" charset="0"/>
                <a:buNone/>
              </a:pPr>
              <a:t>‹#›</a:t>
            </a:fld>
            <a:endParaRPr kumimoji="1" lang="en-GB" sz="1400">
              <a:solidFill>
                <a:srgbClr val="000000"/>
              </a:solidFill>
              <a:latin typeface="Times" pitchFamily="-1" charset="0"/>
              <a:ea typeface="굴림" pitchFamily="-1" charset="-127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694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7732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4530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9603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230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1774825"/>
            <a:ext cx="340836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5263" y="1774825"/>
            <a:ext cx="34099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334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2943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9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image" Target="../media/image30.jpeg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7663"/>
            <a:ext cx="693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773240"/>
            <a:ext cx="69342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/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5000"/>
              </a:lnSpc>
              <a:defRPr/>
            </a:pPr>
            <a:endParaRPr lang="en-US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7951" y="131234"/>
            <a:ext cx="1223963" cy="149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ewton-Fund-Master-cmyk White.pn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195296" y="5880541"/>
            <a:ext cx="1055533" cy="4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027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</p:sldLayoutIdLst>
  <p:transition spd="slow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7663"/>
            <a:ext cx="693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773240"/>
            <a:ext cx="69342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2" r:id="rId13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1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5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1" y="6551613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ＭＳ Ｐゴシック" pitchFamily="34" charset="-128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953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3" descr="MetOffice PowerPoint_w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8571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82625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20000"/>
              </a:spcBef>
              <a:buFont typeface="Times" pitchFamily="18" charset="0"/>
              <a:buNone/>
              <a:defRPr sz="1000" b="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 algn="l">
              <a:defRPr/>
            </a:pPr>
            <a:r>
              <a:rPr lang="en-US"/>
              <a:t>© Crown copyright 2007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</p:sldLayoutIdLst>
  <p:transition/>
  <p:hf sldNum="0" hdr="0" dt="0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34" charset="-128"/>
        </a:defRPr>
      </a:lvl9pPr>
    </p:titleStyle>
    <p:bodyStyle>
      <a:lvl1pPr algn="l" rtl="0" eaLnBrk="0" fontAlgn="base" hangingPunct="0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41300" algn="l" rtl="0" eaLnBrk="0" fontAlgn="base" hangingPunct="0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3000">
          <a:solidFill>
            <a:schemeClr val="tx1"/>
          </a:solidFill>
          <a:latin typeface="+mn-lt"/>
          <a:ea typeface="+mn-ea"/>
        </a:defRPr>
      </a:lvl2pPr>
      <a:lvl3pPr marL="622300" algn="l" rtl="0" eaLnBrk="0" fontAlgn="base" hangingPunct="0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3pPr>
      <a:lvl4pPr marL="812800" algn="l" rtl="0" eaLnBrk="0" fontAlgn="base" hangingPunct="0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4pPr>
      <a:lvl5pPr marL="1003300" algn="l" rtl="0" eaLnBrk="0" fontAlgn="base" hangingPunct="0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5pPr>
      <a:lvl6pPr marL="1460500" algn="l" rtl="0" fontAlgn="base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6pPr>
      <a:lvl7pPr marL="1917700" algn="l" rtl="0" fontAlgn="base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7pPr>
      <a:lvl8pPr marL="2374900" algn="l" rtl="0" fontAlgn="base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8pPr>
      <a:lvl9pPr marL="2832100" algn="l" rtl="0" fontAlgn="base">
        <a:lnSpc>
          <a:spcPts val="3000"/>
        </a:lnSpc>
        <a:spcBef>
          <a:spcPct val="20000"/>
        </a:spcBef>
        <a:spcAft>
          <a:spcPct val="0"/>
        </a:spcAft>
        <a:buFont typeface="Times" pitchFamily="18" charset="0"/>
        <a:defRPr sz="3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endParaRPr lang="en-US" sz="44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ea typeface="ＭＳ Ｐゴシック" charset="0"/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endParaRPr lang="en-US" sz="44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ea typeface="ＭＳ Ｐゴシック" charset="0"/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endParaRPr lang="en-US" sz="44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ea typeface="ＭＳ Ｐゴシック" charset="0"/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" y="131244"/>
            <a:ext cx="1223963" cy="149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/>
        </p:nvSpPr>
        <p:spPr>
          <a:xfrm>
            <a:off x="323850" y="6551613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© Crown copyright   Met Office</a:t>
            </a:r>
            <a:endParaRPr lang="en-GB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•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14500" y="349250"/>
            <a:ext cx="6970713" cy="1370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0" y="1774825"/>
            <a:ext cx="69707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23850" y="6551613"/>
            <a:ext cx="2894013" cy="230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000" dirty="0">
                <a:solidFill>
                  <a:srgbClr val="000000"/>
                </a:solidFill>
                <a:ea typeface="Microsoft YaHei" charset="-122"/>
              </a:rPr>
              <a:t>© Crown copyright   Met Office</a:t>
            </a:r>
          </a:p>
        </p:txBody>
      </p:sp>
    </p:spTree>
    <p:extLst>
      <p:ext uri="{BB962C8B-B14F-4D97-AF65-F5344CB8AC3E}">
        <p14:creationId xmlns:p14="http://schemas.microsoft.com/office/powerpoint/2010/main" val="239380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dirty="0" smtClean="0"/>
              <a:t>© Crown copyright   Met Office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013327"/>
            <a:ext cx="7772400" cy="1079500"/>
          </a:xfrm>
          <a:noFill/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chemeClr val="tx1"/>
                </a:solidFill>
              </a:rPr>
              <a:t>GODEX-NWP 2018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23851" y="6021389"/>
            <a:ext cx="78962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30000"/>
              </a:spcBef>
            </a:pPr>
            <a:endParaRPr lang="en-GB" sz="1400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68313" y="5445129"/>
            <a:ext cx="7991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Nigel Atkinson, </a:t>
            </a:r>
            <a:r>
              <a:rPr lang="en-US" dirty="0">
                <a:solidFill>
                  <a:srgbClr val="FFFFFF"/>
                </a:solidFill>
              </a:rPr>
              <a:t>Met Office</a:t>
            </a:r>
          </a:p>
          <a:p>
            <a:pPr algn="l"/>
            <a:r>
              <a:rPr lang="en-GB" dirty="0" smtClean="0"/>
              <a:t>27-30 November 2018, New Delhi, India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176" y="857250"/>
            <a:ext cx="7416824" cy="737272"/>
          </a:xfrm>
        </p:spPr>
        <p:txBody>
          <a:bodyPr/>
          <a:lstStyle/>
          <a:p>
            <a:r>
              <a:rPr lang="en-US" dirty="0"/>
              <a:t>Satellite Data Assimilated (1)</a:t>
            </a:r>
          </a:p>
        </p:txBody>
      </p:sp>
      <p:graphicFrame>
        <p:nvGraphicFramePr>
          <p:cNvPr id="5" name="Group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522743"/>
              </p:ext>
            </p:extLst>
          </p:nvPr>
        </p:nvGraphicFramePr>
        <p:xfrm>
          <a:off x="971600" y="1594522"/>
          <a:ext cx="7524329" cy="4485822"/>
        </p:xfrm>
        <a:graphic>
          <a:graphicData uri="http://schemas.openxmlformats.org/drawingml/2006/table">
            <a:tbl>
              <a:tblPr/>
              <a:tblGrid>
                <a:gridCol w="3300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Observation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Satellites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NWP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AMSU/MHS radiances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4 NOAA +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-A/B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HIRS clear radiances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2 NOAA +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-A/B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IASI and AIRS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clear+cloudy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 radiances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-A/B + Aqua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G,UK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ATMS &amp;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CrIS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 radiances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Suomi NPP/NOAA-20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Geo imager clear IR radiances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METEOSAT-11, GOES-W, Himawari-8, METEOSAT-8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68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GPS RO bending angles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Ground based ZTD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2 COSMIC,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/GRAS,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TerraSAR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-X, CNOFS, GNOS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All GNSS satellites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G,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UK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790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176" y="980730"/>
            <a:ext cx="7416824" cy="737272"/>
          </a:xfrm>
        </p:spPr>
        <p:txBody>
          <a:bodyPr/>
          <a:lstStyle/>
          <a:p>
            <a:r>
              <a:rPr lang="en-US" dirty="0"/>
              <a:t>Satellite Data Assimilated (2)</a:t>
            </a:r>
          </a:p>
        </p:txBody>
      </p:sp>
      <p:graphicFrame>
        <p:nvGraphicFramePr>
          <p:cNvPr id="5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603050"/>
              </p:ext>
            </p:extLst>
          </p:nvPr>
        </p:nvGraphicFramePr>
        <p:xfrm>
          <a:off x="1115616" y="1718002"/>
          <a:ext cx="7128916" cy="4152900"/>
        </p:xfrm>
        <a:graphic>
          <a:graphicData uri="http://schemas.openxmlformats.org/drawingml/2006/table">
            <a:tbl>
              <a:tblPr/>
              <a:tblGrid>
                <a:gridCol w="3122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1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Observation  type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Satellites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NWP models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AMVs – Geo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5 Geo satellites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AMVs – Polar MODIS and AVHRR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Aqua, Terra, NOAA,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-A/B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Scatterometers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: sea-surface winds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/ASCAT-A&amp;B, </a:t>
                      </a:r>
                      <a:r>
                        <a:rPr kumimoji="0" lang="en-GB" sz="1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ScatSat</a:t>
                      </a:r>
                      <a:endParaRPr kumimoji="0" lang="en-GB" sz="1400" b="0" i="1" u="none" strike="sng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MW imager sea-surface winds: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Windsat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, AMSR-2, GMI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Coriolis, GCOM-W1, GPM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34" charset="0"/>
                        </a:rPr>
                        <a:t>SEVIRI cloud height/amount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34" charset="0"/>
                        </a:rPr>
                        <a:t>Meteosat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34" charset="0"/>
                        </a:rPr>
                        <a:t>UK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SSTs: AVHRR, AMSR-E…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NOAA,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, Aqua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Soil moisture: ASCAT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Metop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-A/B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G, UK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Sea ice: SSMIS, AMSR-2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DMSP,GCOM via OSI SAF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Snow cover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NOAA IMS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06D14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798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-Shape 20"/>
          <p:cNvSpPr/>
          <p:nvPr/>
        </p:nvSpPr>
        <p:spPr bwMode="auto">
          <a:xfrm rot="16200000">
            <a:off x="3727453" y="1152526"/>
            <a:ext cx="4548187" cy="5840412"/>
          </a:xfrm>
          <a:prstGeom prst="corner">
            <a:avLst>
              <a:gd name="adj1" fmla="val 65790"/>
              <a:gd name="adj2" fmla="val 33792"/>
            </a:avLst>
          </a:prstGeom>
          <a:solidFill>
            <a:srgbClr val="37F7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0" hangingPunct="0">
              <a:defRPr/>
            </a:pPr>
            <a:endParaRPr lang="en-GB" sz="3200" b="1">
              <a:solidFill>
                <a:srgbClr val="000000"/>
              </a:solidFill>
            </a:endParaRPr>
          </a:p>
        </p:txBody>
      </p:sp>
      <p:pic>
        <p:nvPicPr>
          <p:cNvPr id="43011" name="Picture 6" descr="map-airs-20160201T0000Z.jpg"/>
          <p:cNvPicPr>
            <a:picLocks noChangeAspect="1"/>
          </p:cNvPicPr>
          <p:nvPr/>
        </p:nvPicPr>
        <p:blipFill>
          <a:blip r:embed="rId2" cstate="print"/>
          <a:srcRect l="11810" t="23306" r="9448" b="23306"/>
          <a:stretch>
            <a:fillRect/>
          </a:stretch>
        </p:blipFill>
        <p:spPr bwMode="auto">
          <a:xfrm>
            <a:off x="228600" y="1844679"/>
            <a:ext cx="28305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map-amsr-20160201T0000Z.jpg"/>
          <p:cNvPicPr>
            <a:picLocks noChangeAspect="1"/>
          </p:cNvPicPr>
          <p:nvPr/>
        </p:nvPicPr>
        <p:blipFill>
          <a:blip r:embed="rId3" cstate="print"/>
          <a:srcRect l="11810" t="23306" r="9448" b="23306"/>
          <a:stretch>
            <a:fillRect/>
          </a:stretch>
        </p:blipFill>
        <p:spPr bwMode="auto">
          <a:xfrm>
            <a:off x="3132138" y="4868866"/>
            <a:ext cx="28305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8" descr="map-atms-20160201T0000Z.jpg"/>
          <p:cNvPicPr>
            <a:picLocks noChangeAspect="1"/>
          </p:cNvPicPr>
          <p:nvPr/>
        </p:nvPicPr>
        <p:blipFill>
          <a:blip r:embed="rId4" cstate="print"/>
          <a:srcRect l="11810" t="23306" r="9448" b="23306"/>
          <a:stretch>
            <a:fillRect/>
          </a:stretch>
        </p:blipFill>
        <p:spPr bwMode="auto">
          <a:xfrm>
            <a:off x="3109913" y="3357566"/>
            <a:ext cx="28305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 descr="map-atovs-20160201T0000Z.jpg"/>
          <p:cNvPicPr>
            <a:picLocks noChangeAspect="1"/>
          </p:cNvPicPr>
          <p:nvPr/>
        </p:nvPicPr>
        <p:blipFill>
          <a:blip r:embed="rId5" cstate="print"/>
          <a:srcRect l="11810" t="23306" r="9448" b="23306"/>
          <a:stretch>
            <a:fillRect/>
          </a:stretch>
        </p:blipFill>
        <p:spPr bwMode="auto">
          <a:xfrm>
            <a:off x="3108325" y="1844679"/>
            <a:ext cx="28321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0" descr="map-cris-20160201T0000Z.jpg"/>
          <p:cNvPicPr>
            <a:picLocks noChangeAspect="1"/>
          </p:cNvPicPr>
          <p:nvPr/>
        </p:nvPicPr>
        <p:blipFill>
          <a:blip r:embed="rId6" cstate="print"/>
          <a:srcRect l="11810" t="23306" r="9448" b="23306"/>
          <a:stretch>
            <a:fillRect/>
          </a:stretch>
        </p:blipFill>
        <p:spPr bwMode="auto">
          <a:xfrm>
            <a:off x="227013" y="4868866"/>
            <a:ext cx="28321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1" descr="map-iasi-20160201T0000Z.jpg"/>
          <p:cNvPicPr>
            <a:picLocks noChangeAspect="1"/>
          </p:cNvPicPr>
          <p:nvPr/>
        </p:nvPicPr>
        <p:blipFill>
          <a:blip r:embed="rId7" cstate="print"/>
          <a:srcRect l="11810" t="23306" r="9448" b="23306"/>
          <a:stretch>
            <a:fillRect/>
          </a:stretch>
        </p:blipFill>
        <p:spPr bwMode="auto">
          <a:xfrm>
            <a:off x="227013" y="3357566"/>
            <a:ext cx="28321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2" descr="map-mtsaphir-20160201T0000Z.jpg"/>
          <p:cNvPicPr>
            <a:picLocks noChangeAspect="1"/>
          </p:cNvPicPr>
          <p:nvPr/>
        </p:nvPicPr>
        <p:blipFill>
          <a:blip r:embed="rId8" cstate="print"/>
          <a:srcRect l="11810" t="23306" r="9448" b="23306"/>
          <a:stretch>
            <a:fillRect/>
          </a:stretch>
        </p:blipFill>
        <p:spPr bwMode="auto">
          <a:xfrm>
            <a:off x="6011863" y="1844679"/>
            <a:ext cx="28321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3" descr="map-mwsfy3c-20160201T0000Z.jpg"/>
          <p:cNvPicPr>
            <a:picLocks noChangeAspect="1"/>
          </p:cNvPicPr>
          <p:nvPr/>
        </p:nvPicPr>
        <p:blipFill>
          <a:blip r:embed="rId9" cstate="print"/>
          <a:srcRect l="11810" t="23306" r="9448" b="23306"/>
          <a:stretch>
            <a:fillRect/>
          </a:stretch>
        </p:blipFill>
        <p:spPr bwMode="auto">
          <a:xfrm>
            <a:off x="6011863" y="3357566"/>
            <a:ext cx="28321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TextBox 15"/>
          <p:cNvSpPr txBox="1">
            <a:spLocks noChangeArrowheads="1"/>
          </p:cNvSpPr>
          <p:nvPr/>
        </p:nvSpPr>
        <p:spPr bwMode="auto">
          <a:xfrm>
            <a:off x="2195519" y="2852742"/>
            <a:ext cx="784189" cy="353943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AIRS</a:t>
            </a:r>
          </a:p>
        </p:txBody>
      </p:sp>
      <p:sp>
        <p:nvSpPr>
          <p:cNvPr id="43020" name="TextBox 16"/>
          <p:cNvSpPr txBox="1">
            <a:spLocks noChangeArrowheads="1"/>
          </p:cNvSpPr>
          <p:nvPr/>
        </p:nvSpPr>
        <p:spPr bwMode="auto">
          <a:xfrm>
            <a:off x="4716468" y="5876929"/>
            <a:ext cx="1154483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AMSR-2</a:t>
            </a:r>
          </a:p>
        </p:txBody>
      </p:sp>
      <p:sp>
        <p:nvSpPr>
          <p:cNvPr id="43021" name="TextBox 17"/>
          <p:cNvSpPr txBox="1">
            <a:spLocks noChangeArrowheads="1"/>
          </p:cNvSpPr>
          <p:nvPr/>
        </p:nvSpPr>
        <p:spPr bwMode="auto">
          <a:xfrm>
            <a:off x="5003806" y="4292603"/>
            <a:ext cx="878959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ATMS</a:t>
            </a:r>
          </a:p>
        </p:txBody>
      </p:sp>
      <p:sp>
        <p:nvSpPr>
          <p:cNvPr id="43022" name="TextBox 18"/>
          <p:cNvSpPr txBox="1">
            <a:spLocks noChangeArrowheads="1"/>
          </p:cNvSpPr>
          <p:nvPr/>
        </p:nvSpPr>
        <p:spPr bwMode="auto">
          <a:xfrm>
            <a:off x="3144841" y="2705104"/>
            <a:ext cx="2867025" cy="615553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ATOVS=</a:t>
            </a:r>
          </a:p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AMSUA + MHS</a:t>
            </a:r>
          </a:p>
        </p:txBody>
      </p:sp>
      <p:sp>
        <p:nvSpPr>
          <p:cNvPr id="43023" name="TextBox 20"/>
          <p:cNvSpPr txBox="1">
            <a:spLocks noChangeArrowheads="1"/>
          </p:cNvSpPr>
          <p:nvPr/>
        </p:nvSpPr>
        <p:spPr bwMode="auto">
          <a:xfrm>
            <a:off x="2268543" y="5876929"/>
            <a:ext cx="697627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CrIS</a:t>
            </a:r>
          </a:p>
        </p:txBody>
      </p:sp>
      <p:sp>
        <p:nvSpPr>
          <p:cNvPr id="43024" name="TextBox 21"/>
          <p:cNvSpPr txBox="1">
            <a:spLocks noChangeArrowheads="1"/>
          </p:cNvSpPr>
          <p:nvPr/>
        </p:nvSpPr>
        <p:spPr bwMode="auto">
          <a:xfrm>
            <a:off x="2268543" y="4365629"/>
            <a:ext cx="668773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IASI</a:t>
            </a:r>
          </a:p>
        </p:txBody>
      </p:sp>
      <p:sp>
        <p:nvSpPr>
          <p:cNvPr id="43025" name="TextBox 22"/>
          <p:cNvSpPr txBox="1">
            <a:spLocks noChangeArrowheads="1"/>
          </p:cNvSpPr>
          <p:nvPr/>
        </p:nvSpPr>
        <p:spPr bwMode="auto">
          <a:xfrm>
            <a:off x="7451731" y="2859091"/>
            <a:ext cx="1367939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MT-Saphir</a:t>
            </a:r>
          </a:p>
        </p:txBody>
      </p:sp>
      <p:sp>
        <p:nvSpPr>
          <p:cNvPr id="43026" name="TextBox 23"/>
          <p:cNvSpPr txBox="1">
            <a:spLocks noChangeArrowheads="1"/>
          </p:cNvSpPr>
          <p:nvPr/>
        </p:nvSpPr>
        <p:spPr bwMode="auto">
          <a:xfrm>
            <a:off x="7596193" y="4365629"/>
            <a:ext cx="1225015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MWHS-2</a:t>
            </a:r>
          </a:p>
        </p:txBody>
      </p:sp>
      <p:pic>
        <p:nvPicPr>
          <p:cNvPr id="43027" name="Picture 21" descr="map-ssmis-F_17-20160323T0000Z.jpg"/>
          <p:cNvPicPr>
            <a:picLocks noChangeAspect="1"/>
          </p:cNvPicPr>
          <p:nvPr/>
        </p:nvPicPr>
        <p:blipFill>
          <a:blip r:embed="rId10" cstate="print"/>
          <a:srcRect l="11810" t="23306" r="9448" b="23306"/>
          <a:stretch>
            <a:fillRect/>
          </a:stretch>
        </p:blipFill>
        <p:spPr bwMode="auto">
          <a:xfrm>
            <a:off x="6011863" y="4868866"/>
            <a:ext cx="28321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8" name="TextBox 24"/>
          <p:cNvSpPr txBox="1">
            <a:spLocks noChangeArrowheads="1"/>
          </p:cNvSpPr>
          <p:nvPr/>
        </p:nvSpPr>
        <p:spPr bwMode="auto">
          <a:xfrm>
            <a:off x="7812093" y="5883279"/>
            <a:ext cx="982961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000" smtClean="0">
                <a:solidFill>
                  <a:srgbClr val="FF0000"/>
                </a:solidFill>
              </a:rPr>
              <a:t>SSMIS</a:t>
            </a:r>
          </a:p>
        </p:txBody>
      </p:sp>
      <p:sp>
        <p:nvSpPr>
          <p:cNvPr id="22" name="Title 20"/>
          <p:cNvSpPr txBox="1">
            <a:spLocks/>
          </p:cNvSpPr>
          <p:nvPr/>
        </p:nvSpPr>
        <p:spPr bwMode="auto">
          <a:xfrm>
            <a:off x="1763713" y="376237"/>
            <a:ext cx="7380287" cy="98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l" eaLnBrk="0" hangingPunct="0">
              <a:lnSpc>
                <a:spcPts val="3600"/>
              </a:lnSpc>
              <a:defRPr/>
            </a:pPr>
            <a:r>
              <a:rPr lang="en-GB" sz="2800" kern="0" dirty="0">
                <a:solidFill>
                  <a:srgbClr val="0000FF"/>
                </a:solidFill>
                <a:cs typeface="Arial" charset="0"/>
              </a:rPr>
              <a:t>Satellite radiance data </a:t>
            </a:r>
            <a:r>
              <a:rPr lang="en-GB" sz="2800" kern="0" dirty="0" smtClean="0">
                <a:solidFill>
                  <a:srgbClr val="0000FF"/>
                </a:solidFill>
                <a:cs typeface="Arial" charset="0"/>
              </a:rPr>
              <a:t>– </a:t>
            </a:r>
            <a:r>
              <a:rPr lang="en-GB" sz="2800" i="1" kern="0" dirty="0" smtClean="0">
                <a:solidFill>
                  <a:srgbClr val="0000FF"/>
                </a:solidFill>
                <a:cs typeface="Arial" charset="0"/>
              </a:rPr>
              <a:t>spring 2017</a:t>
            </a:r>
            <a:endParaRPr lang="en-GB" sz="2800" i="1" kern="0" dirty="0">
              <a:solidFill>
                <a:srgbClr val="0000FF"/>
              </a:solidFill>
              <a:cs typeface="Arial" charset="0"/>
            </a:endParaRPr>
          </a:p>
          <a:p>
            <a:pPr algn="l" eaLnBrk="0" hangingPunct="0">
              <a:lnSpc>
                <a:spcPts val="3600"/>
              </a:lnSpc>
              <a:defRPr/>
            </a:pPr>
            <a:r>
              <a:rPr lang="en-GB" sz="2400" i="1" dirty="0">
                <a:solidFill>
                  <a:srgbClr val="000000"/>
                </a:solidFill>
                <a:cs typeface="Arial" charset="0"/>
              </a:rPr>
              <a:t>in a 6h assimilation window</a:t>
            </a:r>
            <a:endParaRPr lang="en-GB" sz="2400" i="1" kern="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89881"/>
            <a:ext cx="6984776" cy="746831"/>
          </a:xfrm>
        </p:spPr>
        <p:txBody>
          <a:bodyPr/>
          <a:lstStyle/>
          <a:p>
            <a:r>
              <a:rPr lang="en-GB" sz="2800" dirty="0" smtClean="0">
                <a:solidFill>
                  <a:srgbClr val="0000FF"/>
                </a:solidFill>
              </a:rPr>
              <a:t>Recently added GMI (microwave imager)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47664" y="5927233"/>
            <a:ext cx="5112568" cy="6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400"/>
              </a:lnSpc>
            </a:pPr>
            <a:r>
              <a:rPr lang="en-GB" sz="2000" kern="0" dirty="0" smtClean="0">
                <a:solidFill>
                  <a:srgbClr val="0000FF"/>
                </a:solidFill>
              </a:rPr>
              <a:t>MWRI (FY-3B and 3C) coming soon: in </a:t>
            </a:r>
            <a:r>
              <a:rPr lang="en-GB" sz="2000" kern="0" dirty="0" smtClean="0">
                <a:solidFill>
                  <a:srgbClr val="0000FF"/>
                </a:solidFill>
              </a:rPr>
              <a:t>trials </a:t>
            </a:r>
            <a:r>
              <a:rPr lang="en-GB" sz="1600" kern="0" dirty="0" smtClean="0">
                <a:solidFill>
                  <a:srgbClr val="0000FF"/>
                </a:solidFill>
              </a:rPr>
              <a:t>(FY-3D will follow later)</a:t>
            </a:r>
            <a:endParaRPr lang="en-GB" sz="1600" kern="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696744" cy="47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415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578751"/>
            <a:ext cx="6984776" cy="47398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All sky microwave assimilation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02325" y="1556792"/>
            <a:ext cx="8352928" cy="11521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 of moisture incrementing operator and variable observation error allows assimilation of AMSU-A and ATMS in cloudy (non-precipitating) conditions over sea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1600" dirty="0" smtClean="0">
                <a:latin typeface="+mn-lt"/>
              </a:rPr>
              <a:t>Significant positive impact on forecast scores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56307"/>
            <a:ext cx="620626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089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94"/>
            <a:ext cx="9144000" cy="65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177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71521"/>
            <a:ext cx="6984776" cy="618001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Developments in non-satellite observations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0246" y="1318231"/>
            <a:ext cx="3384376" cy="504056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Radiosonde descent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58226"/>
            <a:ext cx="5093436" cy="4513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265456"/>
            <a:ext cx="3355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Preparing to assimilate descent data (shown in red)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Quality is good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BUFR sequence is defined, and a real-time feed has been set up between Met Office, ECMWF and Washington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92573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684" y="470678"/>
            <a:ext cx="7416316" cy="618001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Developments in non-satellite observations (2)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1318231"/>
            <a:ext cx="6912768" cy="504056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Wind profiler retirement and replacement by MODE-S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1" y="2265456"/>
            <a:ext cx="42294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5 of the 6 Met Office wind profilers are approaching end of life and are being retired</a:t>
            </a:r>
          </a:p>
          <a:p>
            <a:pPr algn="l"/>
            <a:r>
              <a:rPr lang="en-GB" dirty="0" smtClean="0"/>
              <a:t> </a:t>
            </a:r>
          </a:p>
          <a:p>
            <a:pPr algn="l"/>
            <a:r>
              <a:rPr lang="en-GB" dirty="0" smtClean="0"/>
              <a:t>MODE-S signals from aircraft are freely available and contain ground speed and air speed information – hence compute winds 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Quality comparable to AMDAR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Assimilate MODE-S from Jan 2019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Plan to use in Africa also </a:t>
            </a:r>
          </a:p>
          <a:p>
            <a:pPr algn="l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85" y="2051839"/>
            <a:ext cx="4587411" cy="42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70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684" y="470678"/>
            <a:ext cx="7416316" cy="618001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Developments in non-satellite observations (3)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1318231"/>
            <a:ext cx="6912768" cy="504056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Instrumented seals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1" y="2265456"/>
            <a:ext cx="4229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Seven grey seals tagged in spring 2018 have </a:t>
            </a:r>
            <a:r>
              <a:rPr lang="en-GB" dirty="0"/>
              <a:t>delivered </a:t>
            </a:r>
            <a:r>
              <a:rPr lang="en-GB" dirty="0" smtClean="0"/>
              <a:t>3,326 temperature profiles to date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Assimilated into FOAM ocean models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Helps with data sparse </a:t>
            </a:r>
            <a:r>
              <a:rPr lang="en-GB" dirty="0"/>
              <a:t>areas </a:t>
            </a:r>
            <a:r>
              <a:rPr lang="en-GB" dirty="0" smtClean="0"/>
              <a:t>in the European </a:t>
            </a:r>
            <a:r>
              <a:rPr lang="en-GB" dirty="0"/>
              <a:t>North West Shelf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4861"/>
            <a:ext cx="4355976" cy="289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04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Impact plots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004048" y="333375"/>
            <a:ext cx="3889127" cy="14230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Total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 impact of observations by type</a:t>
            </a:r>
          </a:p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(August 2018)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22" y="1628801"/>
            <a:ext cx="5878205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9822" y="5949281"/>
            <a:ext cx="722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Forecast sensitivity to observations (FSO) – useful guidance but not the same as a data denial experiment!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477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NWP model and infrastructure capabilities</a:t>
            </a:r>
          </a:p>
          <a:p>
            <a:r>
              <a:rPr lang="en-GB" dirty="0" smtClean="0"/>
              <a:t>Changes in data usage since last GODEX-NWP </a:t>
            </a:r>
          </a:p>
          <a:p>
            <a:r>
              <a:rPr lang="en-GB" dirty="0" smtClean="0"/>
              <a:t>Report from RTH Exeter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Crown copyright   Met Office</a:t>
            </a:r>
            <a:endParaRPr lang="en-GB" sz="1400" dirty="0"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Impact plots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004048" y="333375"/>
            <a:ext cx="3889127" cy="14230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Mean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impact of observations by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observation/sounding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(August 2018)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94" y="3220091"/>
            <a:ext cx="4926575" cy="362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" y="1044916"/>
            <a:ext cx="4739069" cy="3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5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Impact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maps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004048" y="333375"/>
            <a:ext cx="3889127" cy="1046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Total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impact of all observations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(August 2018)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5820"/>
            <a:ext cx="7020272" cy="51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Impact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maps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004048" y="333375"/>
            <a:ext cx="3889127" cy="1046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Mean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 impact of all aircraft observations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  <a:p>
            <a:pPr marL="0" marR="0" lvl="0" indent="0" algn="ctr" defTabSz="449263" rtl="0" eaLnBrk="1" fontAlgn="base" latinLnBrk="0" hangingPunct="1">
              <a:lnSpc>
                <a:spcPct val="85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(August 2018)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5820"/>
            <a:ext cx="7020272" cy="515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5820"/>
            <a:ext cx="7020272" cy="515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95820"/>
            <a:ext cx="7025615" cy="51638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229200"/>
            <a:ext cx="4176464" cy="5632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80975" marR="0" lvl="0" indent="-180975" algn="l" defTabSz="449263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Largest impact per observation in poorly observed regions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0650" y="5229200"/>
            <a:ext cx="4176464" cy="5632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80975" marR="0" lvl="0" indent="-180975" algn="l" defTabSz="449263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Observations are most beneficial in data-sparse regions</a:t>
            </a:r>
          </a:p>
        </p:txBody>
      </p:sp>
    </p:spTree>
    <p:extLst>
      <p:ext uri="{BB962C8B-B14F-4D97-AF65-F5344CB8AC3E}">
        <p14:creationId xmlns:p14="http://schemas.microsoft.com/office/powerpoint/2010/main" val="2760607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7236296" cy="576064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Launched satellites awaiting data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02" y="1124744"/>
            <a:ext cx="4464496" cy="2892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3995482"/>
            <a:ext cx="32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>
                <a:solidFill>
                  <a:srgbClr val="2603FB"/>
                </a:solidFill>
              </a:rPr>
              <a:t>MHS data from </a:t>
            </a:r>
            <a:r>
              <a:rPr lang="en-GB" sz="1400" dirty="0" err="1" smtClean="0">
                <a:solidFill>
                  <a:srgbClr val="2603FB"/>
                </a:solidFill>
              </a:rPr>
              <a:t>Metop</a:t>
            </a:r>
            <a:r>
              <a:rPr lang="en-GB" sz="1400" dirty="0" smtClean="0">
                <a:solidFill>
                  <a:srgbClr val="2603FB"/>
                </a:solidFill>
              </a:rPr>
              <a:t>-C</a:t>
            </a:r>
          </a:p>
          <a:p>
            <a:pPr algn="l"/>
            <a:r>
              <a:rPr lang="en-GB" sz="1400" dirty="0">
                <a:solidFill>
                  <a:srgbClr val="2603FB"/>
                </a:solidFill>
              </a:rPr>
              <a:t>f</a:t>
            </a:r>
            <a:r>
              <a:rPr lang="en-GB" sz="1400" dirty="0" smtClean="0">
                <a:solidFill>
                  <a:srgbClr val="2603FB"/>
                </a:solidFill>
              </a:rPr>
              <a:t>rom </a:t>
            </a:r>
            <a:r>
              <a:rPr lang="en-GB" sz="1400" dirty="0" err="1" smtClean="0">
                <a:solidFill>
                  <a:srgbClr val="2603FB"/>
                </a:solidFill>
              </a:rPr>
              <a:t>cal</a:t>
            </a:r>
            <a:r>
              <a:rPr lang="en-GB" sz="1400" dirty="0" smtClean="0">
                <a:solidFill>
                  <a:srgbClr val="2603FB"/>
                </a:solidFill>
              </a:rPr>
              <a:t>/</a:t>
            </a:r>
            <a:r>
              <a:rPr lang="en-GB" sz="1400" dirty="0" err="1" smtClean="0">
                <a:solidFill>
                  <a:srgbClr val="2603FB"/>
                </a:solidFill>
              </a:rPr>
              <a:t>val</a:t>
            </a:r>
            <a:r>
              <a:rPr lang="en-GB" sz="1400" dirty="0" smtClean="0">
                <a:solidFill>
                  <a:srgbClr val="2603FB"/>
                </a:solidFill>
              </a:rPr>
              <a:t> partner feed (</a:t>
            </a:r>
            <a:r>
              <a:rPr lang="en-GB" sz="1400" dirty="0" err="1" smtClean="0">
                <a:solidFill>
                  <a:srgbClr val="2603FB"/>
                </a:solidFill>
              </a:rPr>
              <a:t>EUMETCast</a:t>
            </a:r>
            <a:r>
              <a:rPr lang="en-GB" sz="1400" dirty="0">
                <a:solidFill>
                  <a:srgbClr val="2603FB"/>
                </a:solidFill>
              </a:rPr>
              <a:t>)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472835" y="1628800"/>
            <a:ext cx="3600400" cy="4968552"/>
          </a:xfrm>
          <a:prstGeom prst="rect">
            <a:avLst/>
          </a:prstGeom>
        </p:spPr>
        <p:txBody>
          <a:bodyPr vert="horz"/>
          <a:lstStyle/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Metop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-C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719138" lvl="1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itchFamily="2" charset="2"/>
              <a:buChar char="Ø"/>
            </a:pPr>
            <a:r>
              <a:rPr lang="en-GB" sz="14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Commissioning started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ADM-Aeolus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anose="05000000000000000000" pitchFamily="2" charset="2"/>
              <a:buChar char="Ø"/>
            </a:pPr>
            <a:r>
              <a:rPr lang="en-GB" sz="14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Expecting data very soon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FY-4A</a:t>
            </a:r>
          </a:p>
          <a:p>
            <a:pPr marL="719138" lvl="1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itchFamily="2" charset="2"/>
              <a:buChar char="Ø"/>
            </a:pPr>
            <a:r>
              <a:rPr lang="en-GB" sz="14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GIIRS (hyperspectral </a:t>
            </a:r>
            <a:r>
              <a:rPr lang="en-GB" sz="14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sounder) – </a:t>
            </a:r>
            <a:r>
              <a:rPr lang="en-GB" sz="14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useful </a:t>
            </a:r>
            <a:r>
              <a:rPr lang="en-GB" sz="14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preparation for MTG-IRS</a:t>
            </a:r>
          </a:p>
          <a:p>
            <a:pPr marL="719138" lvl="1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itchFamily="2" charset="2"/>
              <a:buChar char="Ø"/>
            </a:pPr>
            <a:r>
              <a:rPr lang="en-GB" sz="14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Lightning sensor data ?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FY-3D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anose="05000000000000000000" pitchFamily="2" charset="2"/>
              <a:buChar char="Ø"/>
            </a:pPr>
            <a:r>
              <a:rPr lang="en-GB" sz="14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Awaiting start of data dissemination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anose="05000000000000000000" pitchFamily="2" charset="2"/>
              <a:buChar char="Ø"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Awaiting DB package 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Sentinel-5P (TROPOMI)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 typeface="Wingdings" panose="05000000000000000000" pitchFamily="2" charset="2"/>
              <a:buChar char="Ø"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Of interest for air quality</a:t>
            </a:r>
            <a:endParaRPr kumimoji="0" lang="en-GB" sz="14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61938" lvl="0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  <a:defRPr/>
            </a:pPr>
            <a:r>
              <a:rPr lang="en-GB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Sentinel-3B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04664"/>
            <a:ext cx="7236296" cy="576064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Future satellites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115616" y="1700808"/>
            <a:ext cx="6840413" cy="4968552"/>
          </a:xfrm>
          <a:prstGeom prst="rect">
            <a:avLst/>
          </a:prstGeom>
        </p:spPr>
        <p:txBody>
          <a:bodyPr vert="horz"/>
          <a:lstStyle/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sz="2000" kern="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FY-3E – early morning orbit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sz="2000" kern="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Metop-SG-A1</a:t>
            </a:r>
            <a:r>
              <a:rPr lang="en-GB" sz="20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 and B1 (2022)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MTG-I1 (2021) and S1 (2023)</a:t>
            </a:r>
            <a:endParaRPr lang="en-GB" sz="2000" kern="0" dirty="0">
              <a:solidFill>
                <a:srgbClr val="000000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Meteor-M-N2-2</a:t>
            </a:r>
          </a:p>
          <a:p>
            <a:pPr marL="261938" lvl="0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  <a:defRPr/>
            </a:pPr>
            <a:r>
              <a:rPr lang="en-GB" sz="20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OceanSat-3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sz="2000" kern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Successor to GCOM-W ? </a:t>
            </a:r>
            <a:r>
              <a:rPr lang="en-GB" sz="2000" i="1" kern="0" dirty="0">
                <a:solidFill>
                  <a:srgbClr val="2603FB"/>
                </a:solidFill>
                <a:ea typeface="ＭＳ Ｐゴシック" charset="0"/>
                <a:cs typeface="ＭＳ Ｐゴシック" charset="0"/>
              </a:rPr>
              <a:t>AMSR-2 is important for SST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sz="2000" kern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Korean microwave mission </a:t>
            </a:r>
            <a:r>
              <a:rPr lang="en-GB" sz="20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?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sz="20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U.S. military (successors to DMSP)?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r>
              <a:rPr lang="en-GB" sz="2000" kern="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Smallsats</a:t>
            </a:r>
            <a:r>
              <a:rPr lang="en-GB" sz="20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?</a:t>
            </a:r>
            <a:endParaRPr lang="en-GB" sz="2000" kern="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61938" lvl="0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  <a:defRPr/>
            </a:pPr>
            <a:r>
              <a:rPr lang="en-GB" sz="2000" i="1" kern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Others</a:t>
            </a:r>
            <a:r>
              <a:rPr lang="en-GB" sz="2000" kern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…</a:t>
            </a:r>
          </a:p>
          <a:p>
            <a:pPr marL="261938" indent="-261938" algn="l" ea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FontTx/>
              <a:buChar char="•"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47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3275856" y="3068960"/>
            <a:ext cx="252028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6192688" cy="934656"/>
          </a:xfrm>
        </p:spPr>
        <p:txBody>
          <a:bodyPr/>
          <a:lstStyle/>
          <a:p>
            <a:r>
              <a:rPr lang="en-GB" sz="3200" dirty="0" smtClean="0"/>
              <a:t>Where do we get meteorological data from?</a:t>
            </a:r>
            <a:endParaRPr lang="en-GB" sz="3200" dirty="0"/>
          </a:p>
        </p:txBody>
      </p:sp>
      <p:sp>
        <p:nvSpPr>
          <p:cNvPr id="7" name="Heptagon 6"/>
          <p:cNvSpPr/>
          <p:nvPr/>
        </p:nvSpPr>
        <p:spPr bwMode="auto">
          <a:xfrm>
            <a:off x="3707904" y="2996952"/>
            <a:ext cx="914400" cy="914400"/>
          </a:xfrm>
          <a:prstGeom prst="heptagon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3" y="1340768"/>
            <a:ext cx="1895071" cy="5893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400" dirty="0" err="1" smtClean="0">
                <a:solidFill>
                  <a:srgbClr val="000000"/>
                </a:solidFill>
                <a:ea typeface="ＭＳ Ｐゴシック" charset="0"/>
              </a:rPr>
              <a:t>EUMETCast</a:t>
            </a:r>
            <a:endParaRPr lang="en-GB" sz="2400" dirty="0" smtClean="0">
              <a:solidFill>
                <a:srgbClr val="000000"/>
              </a:solidFill>
              <a:ea typeface="ＭＳ Ｐゴシック" charset="0"/>
            </a:endParaRPr>
          </a:p>
          <a:p>
            <a:pPr algn="l">
              <a:lnSpc>
                <a:spcPct val="85000"/>
              </a:lnSpc>
            </a:pPr>
            <a:r>
              <a:rPr lang="en-GB" sz="1400" dirty="0" smtClean="0">
                <a:solidFill>
                  <a:srgbClr val="000000"/>
                </a:solidFill>
                <a:ea typeface="ＭＳ Ｐゴシック" charset="0"/>
              </a:rPr>
              <a:t>EUMETSAT</a:t>
            </a:r>
            <a:endParaRPr lang="en-GB" sz="1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916836"/>
            <a:ext cx="2307042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</a:rPr>
              <a:t>GTS</a:t>
            </a:r>
          </a:p>
          <a:p>
            <a:pPr algn="l">
              <a:lnSpc>
                <a:spcPct val="85000"/>
              </a:lnSpc>
            </a:pPr>
            <a:r>
              <a:rPr lang="en-GB" sz="1600" dirty="0" smtClean="0">
                <a:solidFill>
                  <a:srgbClr val="000000"/>
                </a:solidFill>
                <a:ea typeface="ＭＳ Ｐゴシック" charset="0"/>
              </a:rPr>
              <a:t>(national met. services)</a:t>
            </a:r>
            <a:endParaRPr lang="en-GB" sz="16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9" y="4509123"/>
            <a:ext cx="2133918" cy="6417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</a:rPr>
              <a:t>NESDIS link</a:t>
            </a:r>
          </a:p>
          <a:p>
            <a:pPr algn="l">
              <a:lnSpc>
                <a:spcPct val="85000"/>
              </a:lnSpc>
            </a:pPr>
            <a:r>
              <a:rPr lang="en-GB" dirty="0" smtClean="0">
                <a:solidFill>
                  <a:srgbClr val="000000"/>
                </a:solidFill>
                <a:ea typeface="ＭＳ Ｐゴシック" charset="0"/>
              </a:rPr>
              <a:t>now internet based</a:t>
            </a:r>
            <a:endParaRPr lang="en-GB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4941172"/>
            <a:ext cx="2736304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</a:rPr>
              <a:t>Satellite agencies </a:t>
            </a:r>
            <a:r>
              <a:rPr lang="en-GB" sz="1600" dirty="0" smtClean="0">
                <a:solidFill>
                  <a:srgbClr val="000000"/>
                </a:solidFill>
                <a:ea typeface="ＭＳ Ｐゴシック" charset="0"/>
              </a:rPr>
              <a:t>e.g. NASA, ESA</a:t>
            </a:r>
            <a:endParaRPr lang="en-GB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2650" y="3153805"/>
            <a:ext cx="2279470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3600" dirty="0" smtClean="0">
                <a:solidFill>
                  <a:srgbClr val="00ADD0"/>
                </a:solidFill>
                <a:ea typeface="ＭＳ Ｐゴシック" charset="0"/>
              </a:rPr>
              <a:t>Met Office</a:t>
            </a:r>
            <a:endParaRPr lang="en-GB" sz="4400" dirty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9" y="2708923"/>
            <a:ext cx="1944216" cy="10341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</a:rPr>
              <a:t>Satellite direct broadcast</a:t>
            </a:r>
            <a:endParaRPr lang="en-GB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0254079">
            <a:off x="5806930" y="3144977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950246">
            <a:off x="4266577" y="2381693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2228434">
            <a:off x="2394370" y="2741734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3060112">
            <a:off x="2233227" y="2910543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8435395">
            <a:off x="2440581" y="4003245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9173115">
            <a:off x="2592981" y="4155645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750090">
            <a:off x="5124908" y="4323486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3542953">
            <a:off x="5248670" y="4178921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834645">
            <a:off x="3602738" y="4324691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6643737">
            <a:off x="3820011" y="4324809"/>
            <a:ext cx="978408" cy="214367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</a:pPr>
            <a:endParaRPr lang="en-GB" sz="4400" smtClean="0">
              <a:solidFill>
                <a:srgbClr val="00ADD0"/>
              </a:solidFill>
              <a:ea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1880" y="5085189"/>
            <a:ext cx="165618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2"/>
                </a:solidFill>
              </a:rPr>
              <a:t>Others</a:t>
            </a:r>
          </a:p>
          <a:p>
            <a:r>
              <a:rPr lang="en-GB" sz="1600" dirty="0" smtClean="0">
                <a:solidFill>
                  <a:schemeClr val="bg2"/>
                </a:solidFill>
              </a:rPr>
              <a:t>e.g. research organisations</a:t>
            </a:r>
            <a:endParaRPr lang="en-GB" sz="1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578749"/>
            <a:ext cx="4320480" cy="618003"/>
          </a:xfrm>
        </p:spPr>
        <p:txBody>
          <a:bodyPr/>
          <a:lstStyle/>
          <a:p>
            <a:r>
              <a:rPr lang="en-GB" sz="3200" dirty="0" smtClean="0"/>
              <a:t>What level of data do we need to handle?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64038" y="1268760"/>
            <a:ext cx="6840413" cy="273630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 smtClean="0"/>
              <a:t>Raw bit stream (e.g. direct broadcast)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 smtClean="0"/>
              <a:t>Level 1b – raw counts with calibration </a:t>
            </a:r>
            <a:r>
              <a:rPr lang="en-GB" sz="1800" dirty="0" err="1" smtClean="0"/>
              <a:t>coefs</a:t>
            </a:r>
            <a:endParaRPr lang="en-GB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 smtClean="0"/>
              <a:t>Level 1c – brightness temperature, on original measurement grid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 smtClean="0"/>
              <a:t>Level 1.5 – MSG channel data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 smtClean="0"/>
              <a:t>Level 2 – meteorological products (e.g. SST), on original measurement grid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800" dirty="0" smtClean="0"/>
              <a:t>Level 3 – gridded products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95736" y="3747101"/>
            <a:ext cx="4320480" cy="618003"/>
          </a:xfrm>
          <a:prstGeom prst="rect">
            <a:avLst/>
          </a:prstGeom>
          <a:ln>
            <a:noFill/>
          </a:ln>
        </p:spPr>
        <p:txBody>
          <a:bodyPr anchor="b" anchorCtr="0"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Formats?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764038" y="4365104"/>
            <a:ext cx="6840413" cy="2232248"/>
          </a:xfrm>
          <a:prstGeom prst="rect">
            <a:avLst/>
          </a:prstGeom>
        </p:spPr>
        <p:txBody>
          <a:bodyPr vert="horz"/>
          <a:lstStyle/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Bespoke binary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+mn-lt"/>
              </a:rPr>
              <a:t>BUFR and GRIB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NetCDF4 / hdf5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lang="en-GB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NetCDF3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lang="en-GB" sz="1800" kern="0" dirty="0" err="1" smtClean="0">
                <a:solidFill>
                  <a:srgbClr val="000000"/>
                </a:solidFill>
                <a:latin typeface="+mn-lt"/>
              </a:rPr>
              <a:t>hdf-eos</a:t>
            </a:r>
            <a:endParaRPr lang="en-GB" sz="1800" kern="0" dirty="0" smtClean="0">
              <a:solidFill>
                <a:srgbClr val="000000"/>
              </a:solidFill>
              <a:latin typeface="+mn-lt"/>
            </a:endParaRP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+mn-lt"/>
              </a:rPr>
              <a:t>HRIT (for MSG)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Others ….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578751"/>
            <a:ext cx="6984776" cy="618001"/>
          </a:xfrm>
        </p:spPr>
        <p:txBody>
          <a:bodyPr/>
          <a:lstStyle/>
          <a:p>
            <a:r>
              <a:rPr lang="en-GB" dirty="0" smtClean="0"/>
              <a:t>Direct broadcast reception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35696" y="1556792"/>
            <a:ext cx="5904656" cy="4392887"/>
          </a:xfrm>
        </p:spPr>
        <p:txBody>
          <a:bodyPr/>
          <a:lstStyle/>
          <a:p>
            <a:r>
              <a:rPr lang="en-GB" sz="2000" dirty="0" smtClean="0"/>
              <a:t>Still using two </a:t>
            </a:r>
            <a:r>
              <a:rPr lang="en-GB" sz="2000" dirty="0" err="1" smtClean="0"/>
              <a:t>Spacetec</a:t>
            </a:r>
            <a:r>
              <a:rPr lang="en-GB" sz="2000" dirty="0" smtClean="0"/>
              <a:t> (MEOS) systems on site at Exeter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But one is approaching end of life, so considering options</a:t>
            </a:r>
          </a:p>
          <a:p>
            <a:r>
              <a:rPr lang="en-GB" sz="2000" dirty="0" smtClean="0"/>
              <a:t>NOAA-15/18/19, S-NPP, NOAA20, </a:t>
            </a:r>
            <a:r>
              <a:rPr lang="en-GB" sz="2000" dirty="0" err="1" smtClean="0"/>
              <a:t>Metop</a:t>
            </a:r>
            <a:r>
              <a:rPr lang="en-GB" sz="2000" dirty="0" smtClean="0"/>
              <a:t>-A/B/C, Terra, Aqua, FY3B/3C</a:t>
            </a:r>
          </a:p>
          <a:p>
            <a:r>
              <a:rPr lang="en-GB" sz="2000" dirty="0" smtClean="0"/>
              <a:t>Will process FY-3D when software is available</a:t>
            </a:r>
          </a:p>
          <a:p>
            <a:r>
              <a:rPr lang="en-GB" sz="2000" dirty="0" smtClean="0"/>
              <a:t>Processing packages: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 smtClean="0"/>
              <a:t>AAPP (NWP SAF)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 smtClean="0"/>
              <a:t>CSPP (UW/NOAA)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 smtClean="0"/>
              <a:t>FY3L0pp / FY3L1pp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05064"/>
            <a:ext cx="1556218" cy="268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:\Satellite_downlinks\Satllite Systems pictures\Good Polar orbiter PIC\ASATPO2 dish_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149080"/>
            <a:ext cx="1536192" cy="224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1235" y="3707740"/>
            <a:ext cx="139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3.2m </a:t>
            </a:r>
            <a:r>
              <a:rPr lang="en-GB" dirty="0" err="1" smtClean="0">
                <a:solidFill>
                  <a:srgbClr val="0000FF"/>
                </a:solidFill>
              </a:rPr>
              <a:t>Yentai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3068" y="385175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2.4m Orbital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Crown copyright   Met Office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47663"/>
            <a:ext cx="6934200" cy="993105"/>
          </a:xfrm>
        </p:spPr>
        <p:txBody>
          <a:bodyPr/>
          <a:lstStyle/>
          <a:p>
            <a:pPr eaLnBrk="1" hangingPunct="1"/>
            <a:r>
              <a:rPr lang="en-GB" sz="2800" dirty="0" smtClean="0"/>
              <a:t>Report from RTH Exeter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400" dirty="0" smtClean="0"/>
              <a:t>GTS connectivity</a:t>
            </a:r>
            <a:endParaRPr lang="en-US" sz="24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9552" y="1844824"/>
            <a:ext cx="79928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Connections to RTHs: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Brasilia, Melbourne, Moscow,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Delhi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Offenbach,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Pretoria,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Rome, Tokyo,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Toulouse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Washington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Connections to NMCs: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Brussels, Copenhagen, Dar es Salaam, De Bilt, Dublin,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Lisbon, Madrid, Montreal, Oslo, Reykjavik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Daily traffic: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Input	27 GBytes per day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Output	60 GBytes per day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99.99% availability between April 2017 and October 2018.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5969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Crown copyright   Met Office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47663"/>
            <a:ext cx="6934200" cy="993105"/>
          </a:xfrm>
        </p:spPr>
        <p:txBody>
          <a:bodyPr/>
          <a:lstStyle/>
          <a:p>
            <a:pPr eaLnBrk="1" hangingPunct="1"/>
            <a:r>
              <a:rPr lang="en-GB" sz="2800" dirty="0" smtClean="0"/>
              <a:t>GISC Exeter WIS connectivity</a:t>
            </a:r>
            <a:endParaRPr 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9552" y="1844824"/>
            <a:ext cx="79928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Daily traffic statistics: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Ingesting 9.3GBytes of data into 24hr Cache.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Metadata catalog contains 101,543 records.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Daily catalog synchronisation with GISCs &amp; DCPCs: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Beijing, Brasilia, ECMWF, Jeddah, Melbourne,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Moscow,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Offenbach,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Seoul, Tehran,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Tokyo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Toulouse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97.96% availability between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April 2017 and October 2018.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699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91680" y="321557"/>
            <a:ext cx="7200800" cy="515156"/>
          </a:xfrm>
        </p:spPr>
        <p:txBody>
          <a:bodyPr/>
          <a:lstStyle/>
          <a:p>
            <a:r>
              <a:rPr lang="en-GB" dirty="0" smtClean="0"/>
              <a:t>Forecasting Process</a:t>
            </a:r>
            <a:endParaRPr lang="en-GB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F5FE"/>
              </a:clrFrom>
              <a:clrTo>
                <a:srgbClr val="D9F5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3" y="3356992"/>
            <a:ext cx="3312368" cy="3107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AutoShape 6"/>
          <p:cNvCxnSpPr>
            <a:cxnSpLocks noChangeShapeType="1"/>
          </p:cNvCxnSpPr>
          <p:nvPr/>
        </p:nvCxnSpPr>
        <p:spPr bwMode="auto">
          <a:xfrm rot="16200000">
            <a:off x="5023816" y="307149"/>
            <a:ext cx="357716" cy="302260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691680" y="2060848"/>
            <a:ext cx="18002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Bef>
                <a:spcPct val="50000"/>
              </a:spcBef>
              <a:defRPr/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Observations</a:t>
            </a:r>
          </a:p>
        </p:txBody>
      </p:sp>
      <p:cxnSp>
        <p:nvCxnSpPr>
          <p:cNvPr id="27" name="AutoShape 6"/>
          <p:cNvCxnSpPr>
            <a:cxnSpLocks noChangeShapeType="1"/>
          </p:cNvCxnSpPr>
          <p:nvPr/>
        </p:nvCxnSpPr>
        <p:spPr bwMode="auto">
          <a:xfrm flipV="1">
            <a:off x="3131840" y="2372884"/>
            <a:ext cx="3094610" cy="912100"/>
          </a:xfrm>
          <a:prstGeom prst="bentConnector3">
            <a:avLst>
              <a:gd name="adj1" fmla="val 137"/>
            </a:avLst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</p:cxnSp>
      <p:grpSp>
        <p:nvGrpSpPr>
          <p:cNvPr id="2" name="Group 15"/>
          <p:cNvGrpSpPr/>
          <p:nvPr/>
        </p:nvGrpSpPr>
        <p:grpSpPr>
          <a:xfrm>
            <a:off x="4067944" y="548680"/>
            <a:ext cx="4950669" cy="3525189"/>
            <a:chOff x="5323005" y="411510"/>
            <a:chExt cx="3695584" cy="2643892"/>
          </a:xfrm>
        </p:grpSpPr>
        <p:pic>
          <p:nvPicPr>
            <p:cNvPr id="36" name="Picture 2" descr="forecasting-process-globe-v2"/>
            <p:cNvPicPr>
              <a:picLocks noChangeAspect="1" noChangeArrowheads="1"/>
            </p:cNvPicPr>
            <p:nvPr/>
          </p:nvPicPr>
          <p:blipFill>
            <a:blip r:embed="rId3" cstate="print"/>
            <a:srcRect l="21335"/>
            <a:stretch>
              <a:fillRect/>
            </a:stretch>
          </p:blipFill>
          <p:spPr bwMode="auto">
            <a:xfrm>
              <a:off x="6372201" y="411510"/>
              <a:ext cx="2646388" cy="264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5512309" y="1275606"/>
              <a:ext cx="1208265" cy="18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1200" b="1" dirty="0">
                  <a:solidFill>
                    <a:srgbClr val="000000"/>
                  </a:solidFill>
                  <a:ea typeface="ＭＳ Ｐゴシック" charset="0"/>
                </a:rPr>
                <a:t>Regional 4km</a:t>
              </a:r>
            </a:p>
          </p:txBody>
        </p:sp>
        <p:sp>
          <p:nvSpPr>
            <p:cNvPr id="38" name="TextBox 14"/>
            <p:cNvSpPr txBox="1">
              <a:spLocks noChangeArrowheads="1"/>
            </p:cNvSpPr>
            <p:nvPr/>
          </p:nvSpPr>
          <p:spPr bwMode="auto">
            <a:xfrm>
              <a:off x="5645521" y="2031690"/>
              <a:ext cx="1440160" cy="18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1200" b="1" dirty="0" smtClean="0">
                  <a:solidFill>
                    <a:srgbClr val="000000"/>
                  </a:solidFill>
                  <a:ea typeface="ＭＳ Ｐゴシック" charset="0"/>
                </a:rPr>
                <a:t>Global 10km</a:t>
              </a:r>
              <a:endParaRPr lang="en-GB" sz="1200" b="1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9" name="TextBox 15"/>
            <p:cNvSpPr txBox="1">
              <a:spLocks noChangeArrowheads="1"/>
            </p:cNvSpPr>
            <p:nvPr/>
          </p:nvSpPr>
          <p:spPr bwMode="auto">
            <a:xfrm>
              <a:off x="5701572" y="897564"/>
              <a:ext cx="1180260" cy="18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1200" b="1" dirty="0">
                  <a:solidFill>
                    <a:srgbClr val="000000"/>
                  </a:solidFill>
                  <a:ea typeface="ＭＳ Ｐゴシック" charset="0"/>
                </a:rPr>
                <a:t>UK 1.5km</a:t>
              </a:r>
            </a:p>
          </p:txBody>
        </p:sp>
        <p:sp>
          <p:nvSpPr>
            <p:cNvPr id="40" name="TextBox 16"/>
            <p:cNvSpPr txBox="1">
              <a:spLocks noChangeArrowheads="1"/>
            </p:cNvSpPr>
            <p:nvPr/>
          </p:nvSpPr>
          <p:spPr bwMode="auto">
            <a:xfrm>
              <a:off x="5333152" y="1437624"/>
              <a:ext cx="1656184" cy="42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1200" i="1" dirty="0">
                  <a:solidFill>
                    <a:srgbClr val="00B050"/>
                  </a:solidFill>
                  <a:ea typeface="ＭＳ Ｐゴシック" charset="0"/>
                </a:rPr>
                <a:t>+Regional ensemble</a:t>
              </a:r>
            </a:p>
            <a:p>
              <a:pPr algn="l">
                <a:lnSpc>
                  <a:spcPct val="85000"/>
                </a:lnSpc>
              </a:pPr>
              <a:endParaRPr lang="en-GB" sz="1200" i="1" dirty="0">
                <a:solidFill>
                  <a:srgbClr val="00B050"/>
                </a:solidFill>
                <a:ea typeface="ＭＳ Ｐゴシック" charset="0"/>
              </a:endParaRPr>
            </a:p>
            <a:p>
              <a:pPr algn="l">
                <a:lnSpc>
                  <a:spcPct val="85000"/>
                </a:lnSpc>
              </a:pPr>
              <a:endParaRPr lang="en-GB" sz="1200" i="1" dirty="0">
                <a:solidFill>
                  <a:srgbClr val="00B050"/>
                </a:solidFill>
                <a:ea typeface="ＭＳ Ｐゴシック" charset="0"/>
              </a:endParaRPr>
            </a:p>
          </p:txBody>
        </p:sp>
        <p:sp>
          <p:nvSpPr>
            <p:cNvPr id="41" name="TextBox 17"/>
            <p:cNvSpPr txBox="1">
              <a:spLocks noChangeArrowheads="1"/>
            </p:cNvSpPr>
            <p:nvPr/>
          </p:nvSpPr>
          <p:spPr bwMode="auto">
            <a:xfrm>
              <a:off x="5323005" y="2247714"/>
              <a:ext cx="1512168" cy="18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1200" i="1" dirty="0">
                  <a:solidFill>
                    <a:srgbClr val="00B050"/>
                  </a:solidFill>
                  <a:ea typeface="ＭＳ Ｐゴシック" charset="0"/>
                </a:rPr>
                <a:t>+Global ensemble</a:t>
              </a:r>
            </a:p>
          </p:txBody>
        </p:sp>
        <p:sp>
          <p:nvSpPr>
            <p:cNvPr id="42" name="TextBox 18"/>
            <p:cNvSpPr txBox="1">
              <a:spLocks noChangeArrowheads="1"/>
            </p:cNvSpPr>
            <p:nvPr/>
          </p:nvSpPr>
          <p:spPr bwMode="auto">
            <a:xfrm>
              <a:off x="5502618" y="1059582"/>
              <a:ext cx="1379214" cy="18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1200" i="1" dirty="0">
                  <a:solidFill>
                    <a:srgbClr val="00B050"/>
                  </a:solidFill>
                  <a:ea typeface="ＭＳ Ｐゴシック" charset="0"/>
                </a:rPr>
                <a:t>+UK ensemble</a:t>
              </a:r>
            </a:p>
          </p:txBody>
        </p:sp>
      </p:grpSp>
      <p:pic>
        <p:nvPicPr>
          <p:cNvPr id="44" name="Picture 5" descr="950hPa height and wind 12Z 10 M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05094"/>
            <a:ext cx="2987824" cy="2498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NESDIS link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3568" y="1916832"/>
            <a:ext cx="8064896" cy="4392887"/>
          </a:xfrm>
        </p:spPr>
        <p:txBody>
          <a:bodyPr/>
          <a:lstStyle/>
          <a:p>
            <a:r>
              <a:rPr lang="en-GB" sz="2000" dirty="0" smtClean="0"/>
              <a:t>We used to have a dedicated link to NESDIS, but this is now Internet-based (connecting to PDA).</a:t>
            </a:r>
          </a:p>
          <a:p>
            <a:r>
              <a:rPr lang="en-GB" sz="2000" dirty="0" smtClean="0"/>
              <a:t>Carries some data types that are not available by other means, including: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 smtClean="0"/>
              <a:t>Aqua AIRS and AMSU-A global data (BUFR)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 smtClean="0"/>
              <a:t>SSMIS UPP data (BUFR)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 smtClean="0"/>
              <a:t>ATOVS level 1b (native format – useful for monitoring)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 smtClean="0"/>
              <a:t>GOES CSR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Some of these datasets are forwarded to other centres</a:t>
            </a:r>
            <a:endParaRPr lang="en-GB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Crown copyright   Met Office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315" name="Rectangle 94"/>
          <p:cNvSpPr>
            <a:spLocks noChangeArrowheads="1"/>
          </p:cNvSpPr>
          <p:nvPr/>
        </p:nvSpPr>
        <p:spPr bwMode="auto">
          <a:xfrm>
            <a:off x="1692275" y="476250"/>
            <a:ext cx="7129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Present Data types on NESDIS Link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67545" y="1484784"/>
          <a:ext cx="8136903" cy="4896543"/>
        </p:xfrm>
        <a:graphic>
          <a:graphicData uri="http://schemas.openxmlformats.org/drawingml/2006/table">
            <a:tbl>
              <a:tblPr/>
              <a:tblGrid>
                <a:gridCol w="3732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Data Type</a:t>
                      </a:r>
                      <a:r>
                        <a:rPr lang="en-GB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066" marR="7066" marT="70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Platform</a:t>
                      </a:r>
                      <a:r>
                        <a:rPr lang="en-GB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066" marR="7066" marT="70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File header</a:t>
                      </a:r>
                      <a:r>
                        <a:rPr lang="en-GB" sz="12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GB" sz="1200" b="1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066" marR="7066" marT="70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MB /day </a:t>
                      </a:r>
                      <a:r>
                        <a:rPr lang="en-GB" sz="12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GB" sz="1200" b="1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066" marR="7066" marT="70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Files</a:t>
                      </a:r>
                      <a:r>
                        <a:rPr lang="en-GB" sz="12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endParaRPr lang="en-GB" sz="1200" b="1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066" marR="7066" marT="70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AMSU-A Level 1B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NOAA-ATOVS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nss.amax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AMSU-B Level 1B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NOAA-ATOVS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nss.ambx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HIRS Level 1B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NOAA-ATOVS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nss.hirx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MHS Microwave Humidity Sounder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NOAA-ATOVS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nss.mhsx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HIRS Level 1B (AVHRR mapped to HIRS grid)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NOAA-ATOVS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npr.atav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AIRS Brightness temperatures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NASA –EOS-2 (Aqua)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npr.aibt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AMSU-A Brightness temperatures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NASA –EOS-2 (Aqua)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npr.aubt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SSM/I Brightness temperatures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DSMP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npr.sdrr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SSMIS Level 1C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DSMP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npr.td{E,I,L,U}b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SSMIS UPP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DSMP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npr.tdup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Ozone, retrieved profiles and/or total column from SBUV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DSMP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prd.ozone.pmf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WindSat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NPR_E068.WS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COSMIC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bfrPrf_C00{1,2,4,5,6}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3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CSBT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T_JUTX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5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 (wef 25 October 2018)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5069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Crown copyright   Met Office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691680" y="476672"/>
            <a:ext cx="6551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Present Data Volumes NESDIS Link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1178276"/>
          <a:ext cx="9144000" cy="5621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45714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Crown copyright   Met Office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47663"/>
            <a:ext cx="6934200" cy="993105"/>
          </a:xfrm>
        </p:spPr>
        <p:txBody>
          <a:bodyPr/>
          <a:lstStyle/>
          <a:p>
            <a:pPr eaLnBrk="1" hangingPunct="1"/>
            <a:r>
              <a:rPr lang="en-GB" sz="2800" dirty="0" smtClean="0"/>
              <a:t>Data migration away from traditional alphanumeric codes (TAC)</a:t>
            </a:r>
            <a:endParaRPr 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9552" y="1484784"/>
            <a:ext cx="799288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Met Office has ceased to distribute land &amp; SHIP SYNOP, CLIMAT and AMDAR data in TAC format, replacing them with BUFR format data.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far, very few centres have ceased transmission of TAC format data.  The main issues are: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Variable quality of conversion applications being used.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Differing interpretations of the various BUFR templates.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Poorly converted locations information.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Lack of funding to perform ‘grass roots’ data migration activity.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Met Office is: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Contacting all recipients of TAC form data, to determine the impact of the  change.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Providing links to a number of available converters that customers can use to convert TDCF data back to TAC.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next conversion project is now underway, migrating aviation OPMET data to XML format – iWXXM.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Unlike TAC to BUFR, all non-Met Office OPMET data converted from XML back to TAC is limited to internal use only and cannot be distributed outside of the organisation.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Stricter control on data will place onus on users of the OPMET data to migrate to using the XML formats.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914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dirty="0" smtClean="0"/>
              <a:t>© Crown copyright   Met Office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653136"/>
            <a:ext cx="8621713" cy="849312"/>
          </a:xfrm>
        </p:spPr>
        <p:txBody>
          <a:bodyPr/>
          <a:lstStyle/>
          <a:p>
            <a:pPr eaLnBrk="1" hangingPunct="1"/>
            <a:r>
              <a:rPr lang="en-GB" dirty="0" smtClean="0"/>
              <a:t>Thank you!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Questions?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272808" cy="1143000"/>
          </a:xfrm>
        </p:spPr>
        <p:txBody>
          <a:bodyPr/>
          <a:lstStyle/>
          <a:p>
            <a:r>
              <a:rPr lang="en-GB" sz="3600" dirty="0" smtClean="0"/>
              <a:t>Spring 2017 – global model resolution upgrade</a:t>
            </a:r>
            <a:endParaRPr lang="en-GB" sz="3600" dirty="0"/>
          </a:p>
        </p:txBody>
      </p:sp>
      <p:pic>
        <p:nvPicPr>
          <p:cNvPr id="7" name="Picture 6" descr="model_resolu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584920"/>
            <a:ext cx="6286500" cy="472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3816424" cy="1143000"/>
          </a:xfrm>
        </p:spPr>
        <p:txBody>
          <a:bodyPr/>
          <a:lstStyle/>
          <a:p>
            <a:r>
              <a:rPr lang="en-GB" sz="3600" dirty="0" smtClean="0"/>
              <a:t>Regional models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011795" y="5060065"/>
            <a:ext cx="3634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EURO4 – 4km downscaled global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 be retired in 2020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23246"/>
            <a:ext cx="4075126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8" y="207741"/>
            <a:ext cx="3470912" cy="2959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8" y="3448569"/>
            <a:ext cx="2765651" cy="3284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6366810"/>
            <a:ext cx="193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UKV: 1.5km area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1524" y="3166947"/>
            <a:ext cx="200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rgbClr val="0000FF"/>
                </a:solidFill>
              </a:rPr>
              <a:t>UKV model: 1.5km inner area, 4km at edge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236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19672" y="622136"/>
            <a:ext cx="7416824" cy="934656"/>
          </a:xfrm>
        </p:spPr>
        <p:txBody>
          <a:bodyPr/>
          <a:lstStyle/>
          <a:p>
            <a:r>
              <a:rPr lang="en-GB" dirty="0" smtClean="0"/>
              <a:t>Southeast Asia project – Newton Fund</a:t>
            </a:r>
            <a:endParaRPr lang="en-GB" dirty="0"/>
          </a:p>
        </p:txBody>
      </p:sp>
      <p:pic>
        <p:nvPicPr>
          <p:cNvPr id="11" name="Picture 2" descr="https://s-media-cache-ak0.pinimg.com/originals/c5/5a/e3/c55ae3571990129b85d7752e373f39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6516" y="3001179"/>
            <a:ext cx="2962966" cy="2130919"/>
          </a:xfrm>
          <a:prstGeom prst="rect">
            <a:avLst/>
          </a:prstGeom>
          <a:noFill/>
        </p:spPr>
      </p:pic>
      <p:pic>
        <p:nvPicPr>
          <p:cNvPr id="12" name="Picture 2" descr="https://upload.wikimedia.org/wikipedia/commons/thumb/0/07/Flag_of_Indonesia_%28bordered%29.svg/120px-Flag_of_Indonesia_%28bordered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87213"/>
            <a:ext cx="854968" cy="569979"/>
          </a:xfrm>
          <a:prstGeom prst="rect">
            <a:avLst/>
          </a:prstGeom>
          <a:noFill/>
        </p:spPr>
      </p:pic>
      <p:pic>
        <p:nvPicPr>
          <p:cNvPr id="13" name="Picture 4" descr="https://upload.wikimedia.org/wikipedia/commons/thumb/6/66/Flag_of_Malaysia.svg/120px-Flag_of_Malaysia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7619"/>
            <a:ext cx="854968" cy="427485"/>
          </a:xfrm>
          <a:prstGeom prst="rect">
            <a:avLst/>
          </a:prstGeom>
          <a:noFill/>
        </p:spPr>
      </p:pic>
      <p:pic>
        <p:nvPicPr>
          <p:cNvPr id="14" name="Picture 13" descr="https://upload.wikimedia.org/wikipedia/commons/thumb/9/99/Flag_of_the_Philippines.svg/120px-Flag_of_the_Philippines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84984"/>
            <a:ext cx="854968" cy="42748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38322" y="2981577"/>
            <a:ext cx="3816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00ADD0"/>
                </a:solidFill>
                <a:latin typeface="Arial" pitchFamily="34" charset="0"/>
                <a:ea typeface="ＭＳ Ｐゴシック" pitchFamily="34" charset="-128"/>
              </a:rPr>
              <a:t>Project started in 2016, initially with Philippines and Malaysia with Indonesia starting in 2017.</a:t>
            </a:r>
          </a:p>
          <a:p>
            <a:pPr algn="l"/>
            <a:endParaRPr lang="en-GB" sz="1600" dirty="0">
              <a:solidFill>
                <a:srgbClr val="00ADD0"/>
              </a:solidFill>
              <a:latin typeface="Arial" pitchFamily="34" charset="0"/>
              <a:ea typeface="ＭＳ Ｐゴシック" pitchFamily="34" charset="-128"/>
            </a:endParaRPr>
          </a:p>
          <a:p>
            <a:pPr algn="l"/>
            <a:r>
              <a:rPr lang="en-GB" sz="1600" dirty="0">
                <a:solidFill>
                  <a:srgbClr val="00ADD0"/>
                </a:solidFill>
                <a:latin typeface="Arial" pitchFamily="34" charset="0"/>
                <a:ea typeface="ＭＳ Ｐゴシック" pitchFamily="34" charset="-128"/>
              </a:rPr>
              <a:t>Strong focus on weather timescales and high impact weather with links through to CS models</a:t>
            </a:r>
          </a:p>
          <a:p>
            <a:pPr algn="l"/>
            <a:endParaRPr lang="en-GB" sz="1600" dirty="0">
              <a:solidFill>
                <a:srgbClr val="00ADD0"/>
              </a:solidFill>
              <a:latin typeface="Arial" pitchFamily="34" charset="0"/>
              <a:ea typeface="ＭＳ Ｐゴシック" pitchFamily="34" charset="-128"/>
            </a:endParaRPr>
          </a:p>
          <a:p>
            <a:pPr algn="l"/>
            <a:r>
              <a:rPr lang="en-GB" sz="1600" dirty="0">
                <a:solidFill>
                  <a:srgbClr val="00ADD0"/>
                </a:solidFill>
                <a:latin typeface="Arial" pitchFamily="34" charset="0"/>
                <a:ea typeface="ＭＳ Ｐゴシック" pitchFamily="34" charset="-128"/>
              </a:rPr>
              <a:t>The 3 countries are part of the ‘Maritime Continent’ – the heat engine of the tropics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6374" y="1627352"/>
            <a:ext cx="66967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/>
              <a:t>Newton Fund is part </a:t>
            </a:r>
            <a:r>
              <a:rPr lang="en-GB" sz="1600" dirty="0"/>
              <a:t>of </a:t>
            </a:r>
            <a:r>
              <a:rPr lang="en-GB" sz="1600" dirty="0" smtClean="0"/>
              <a:t>UK government’s </a:t>
            </a:r>
            <a:r>
              <a:rPr lang="en-GB" sz="1600" dirty="0"/>
              <a:t>official development assistance (</a:t>
            </a:r>
            <a:r>
              <a:rPr lang="en-GB" sz="1600" b="1" dirty="0"/>
              <a:t>ODA</a:t>
            </a:r>
            <a:r>
              <a:rPr lang="en-GB" sz="1600" dirty="0"/>
              <a:t>) </a:t>
            </a:r>
            <a:r>
              <a:rPr lang="en-GB" sz="1600" dirty="0" smtClean="0"/>
              <a:t>budget. Aims </a:t>
            </a:r>
            <a:r>
              <a:rPr lang="en-GB" sz="1600" dirty="0"/>
              <a:t>to develop science and innovation partnerships that promote the </a:t>
            </a:r>
            <a:r>
              <a:rPr lang="en-GB" sz="1600" b="1" dirty="0">
                <a:solidFill>
                  <a:srgbClr val="FF0000"/>
                </a:solidFill>
              </a:rPr>
              <a:t>economic development and social welfare</a:t>
            </a:r>
            <a:r>
              <a:rPr lang="en-GB" sz="1600" dirty="0"/>
              <a:t> of partner countries, plus supporting development challenges globally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036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opical_cyclone_map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487" y="0"/>
            <a:ext cx="7231775" cy="4071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3140924"/>
            <a:ext cx="7272808" cy="371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5580112" y="2760390"/>
            <a:ext cx="3563888" cy="3980978"/>
            <a:chOff x="6695728" y="2420888"/>
            <a:chExt cx="2449376" cy="4320480"/>
          </a:xfrm>
        </p:grpSpPr>
        <p:pic>
          <p:nvPicPr>
            <p:cNvPr id="17" name="Picture 16" descr="Picture2.png"/>
            <p:cNvPicPr>
              <a:picLocks noChangeAspect="1"/>
            </p:cNvPicPr>
            <p:nvPr/>
          </p:nvPicPr>
          <p:blipFill>
            <a:blip r:embed="rId4" cstate="print"/>
            <a:srcRect l="9699" t="9612" r="4661" b="7088"/>
            <a:stretch>
              <a:fillRect/>
            </a:stretch>
          </p:blipFill>
          <p:spPr>
            <a:xfrm>
              <a:off x="6695728" y="4365104"/>
              <a:ext cx="2448272" cy="2376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2" descr="http://icons.wxug.com/hurricane/2014/Hagupit.A2014340.0500.2k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95728" y="2420888"/>
              <a:ext cx="2449376" cy="18902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9" name="TextBox 18"/>
          <p:cNvSpPr txBox="1"/>
          <p:nvPr/>
        </p:nvSpPr>
        <p:spPr>
          <a:xfrm>
            <a:off x="6732240" y="2780930"/>
            <a:ext cx="936104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rial"/>
              </a:rPr>
              <a:t>Satellite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32240" y="4336912"/>
            <a:ext cx="936000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rial"/>
              </a:rPr>
              <a:t>4km Model</a:t>
            </a:r>
          </a:p>
        </p:txBody>
      </p:sp>
      <p:pic>
        <p:nvPicPr>
          <p:cNvPr id="14" name="Picture 13" descr="Captu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9381" y="0"/>
            <a:ext cx="2817118" cy="2672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1399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04664"/>
            <a:ext cx="7236296" cy="576064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Data requirements for SE Asia project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025352" y="1503278"/>
            <a:ext cx="7776864" cy="1872208"/>
          </a:xfrm>
          <a:prstGeom prst="rect">
            <a:avLst/>
          </a:prstGeom>
        </p:spPr>
        <p:txBody>
          <a:bodyPr vert="horz"/>
          <a:lstStyle/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For the 4km SE Asia model (and its predecessor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SINGV), with hourly cycling, timely satellite data is essential</a:t>
            </a:r>
          </a:p>
          <a:p>
            <a:pPr marL="261938" marR="0" lvl="0" indent="-261938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408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We make particular use of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rgbClr val="2603F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DBNet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MHS and IASI data from Singapore and Darwin stations</a:t>
            </a:r>
            <a:r>
              <a:rPr lang="en-GB" sz="20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See later talk on </a:t>
            </a:r>
            <a:r>
              <a:rPr lang="en-GB" sz="2000" kern="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DBNet</a:t>
            </a:r>
            <a:r>
              <a:rPr lang="en-GB" sz="2000" kern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24944"/>
            <a:ext cx="5976664" cy="37354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58187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rgbClr val="2603FB"/>
                </a:solidFill>
              </a:rPr>
              <a:t>24 hours of MHS data from Darwin</a:t>
            </a:r>
            <a:endParaRPr lang="en-GB" dirty="0">
              <a:solidFill>
                <a:srgbClr val="2603FB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860032" y="4509120"/>
            <a:ext cx="81136" cy="72008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75856" y="3645024"/>
            <a:ext cx="81136" cy="72008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34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_hp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88640"/>
            <a:ext cx="3291840" cy="1956816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691680" y="321557"/>
            <a:ext cx="3528392" cy="5151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Supercomputer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4161" y="2339564"/>
            <a:ext cx="7995677" cy="2178871"/>
            <a:chOff x="574161" y="2339564"/>
            <a:chExt cx="7995677" cy="2178871"/>
          </a:xfrm>
        </p:grpSpPr>
        <p:pic>
          <p:nvPicPr>
            <p:cNvPr id="2" name="Picture 1" descr="supercomputer_tabl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161" y="2339564"/>
              <a:ext cx="7995677" cy="21788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60000" y="2376000"/>
              <a:ext cx="91147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pPr algn="r"/>
              <a:r>
                <a:rPr lang="en-GB" sz="1200" dirty="0" smtClean="0"/>
                <a:t>Old</a:t>
              </a:r>
              <a:endParaRPr lang="en-GB" sz="1200" dirty="0"/>
            </a:p>
          </p:txBody>
        </p:sp>
      </p:grpSp>
      <p:sp>
        <p:nvSpPr>
          <p:cNvPr id="6" name="Text Placeholder 3"/>
          <p:cNvSpPr txBox="1">
            <a:spLocks/>
          </p:cNvSpPr>
          <p:nvPr/>
        </p:nvSpPr>
        <p:spPr>
          <a:xfrm>
            <a:off x="395536" y="4885855"/>
            <a:ext cx="5040560" cy="11521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Systems in 3 computer halls (two at HQ and one in new building in Exeter Science Park)</a:t>
            </a:r>
          </a:p>
          <a:p>
            <a:pPr marL="342900" lvl="0" indent="-342900" algn="l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1600" dirty="0" smtClean="0">
                <a:latin typeface="+mn-lt"/>
              </a:rPr>
              <a:t>Hall 3 system completed spring 2017 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ITH3 Complex ITH3 v2 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581128"/>
            <a:ext cx="3048000" cy="2028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1452" y="6525344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Hall 3</a:t>
            </a:r>
            <a:endParaRPr lang="en-GB" sz="1600" dirty="0"/>
          </a:p>
        </p:txBody>
      </p:sp>
      <p:sp>
        <p:nvSpPr>
          <p:cNvPr id="10" name="Rectangle 9"/>
          <p:cNvSpPr/>
          <p:nvPr/>
        </p:nvSpPr>
        <p:spPr>
          <a:xfrm>
            <a:off x="2411760" y="2320934"/>
            <a:ext cx="2393864" cy="226019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450053" y="1614573"/>
            <a:ext cx="162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Installed 2017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05624" y="1969549"/>
            <a:ext cx="342440" cy="30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1_Blank Presentation 15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B9DB0E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T">
  <a:themeElements>
    <a:clrScheme name="ME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E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M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7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3249</TotalTime>
  <Words>1772</Words>
  <Application>Microsoft Office PowerPoint</Application>
  <PresentationFormat>On-screen Show (4:3)</PresentationFormat>
  <Paragraphs>387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굴림</vt:lpstr>
      <vt:lpstr>Microsoft YaHei</vt:lpstr>
      <vt:lpstr>ＭＳ Ｐゴシック</vt:lpstr>
      <vt:lpstr>Arial</vt:lpstr>
      <vt:lpstr>Helvetica</vt:lpstr>
      <vt:lpstr>Segoe UI</vt:lpstr>
      <vt:lpstr>Times</vt:lpstr>
      <vt:lpstr>Times New Roman</vt:lpstr>
      <vt:lpstr>Wingdings</vt:lpstr>
      <vt:lpstr>Blank Presentation</vt:lpstr>
      <vt:lpstr>1_Blank Presentation</vt:lpstr>
      <vt:lpstr>3_Custom Design</vt:lpstr>
      <vt:lpstr>MET</vt:lpstr>
      <vt:lpstr>1_Blank master</vt:lpstr>
      <vt:lpstr>2_Blank master</vt:lpstr>
      <vt:lpstr>3_Blank master</vt:lpstr>
      <vt:lpstr>47_Custom Design</vt:lpstr>
      <vt:lpstr>1_Office Theme</vt:lpstr>
      <vt:lpstr>4_Blank master</vt:lpstr>
      <vt:lpstr>GODEX-NWP 2018  </vt:lpstr>
      <vt:lpstr>Contents</vt:lpstr>
      <vt:lpstr>Forecasting Process</vt:lpstr>
      <vt:lpstr>Spring 2017 – global model resolution upgrade</vt:lpstr>
      <vt:lpstr>Regional models</vt:lpstr>
      <vt:lpstr>Southeast Asia project – Newton Fund</vt:lpstr>
      <vt:lpstr>PowerPoint Presentation</vt:lpstr>
      <vt:lpstr>Data requirements for SE Asia project</vt:lpstr>
      <vt:lpstr>PowerPoint Presentation</vt:lpstr>
      <vt:lpstr>Satellite Data Assimilated (1)</vt:lpstr>
      <vt:lpstr>Satellite Data Assimilated (2)</vt:lpstr>
      <vt:lpstr>PowerPoint Presentation</vt:lpstr>
      <vt:lpstr>Recently added GMI (microwave imager)</vt:lpstr>
      <vt:lpstr>All sky microwave assimilation</vt:lpstr>
      <vt:lpstr>PowerPoint Presentation</vt:lpstr>
      <vt:lpstr>Developments in non-satellite observations</vt:lpstr>
      <vt:lpstr>Developments in non-satellite observations (2)</vt:lpstr>
      <vt:lpstr>Developments in non-satellite observations (3)</vt:lpstr>
      <vt:lpstr>PowerPoint Presentation</vt:lpstr>
      <vt:lpstr>PowerPoint Presentation</vt:lpstr>
      <vt:lpstr>PowerPoint Presentation</vt:lpstr>
      <vt:lpstr>PowerPoint Presentation</vt:lpstr>
      <vt:lpstr>Launched satellites awaiting data</vt:lpstr>
      <vt:lpstr>Future satellites</vt:lpstr>
      <vt:lpstr>Where do we get meteorological data from?</vt:lpstr>
      <vt:lpstr>What level of data do we need to handle?</vt:lpstr>
      <vt:lpstr>Direct broadcast reception</vt:lpstr>
      <vt:lpstr>Report from RTH Exeter  GTS connectivity</vt:lpstr>
      <vt:lpstr>GISC Exeter WIS connectivity</vt:lpstr>
      <vt:lpstr>NESDIS link</vt:lpstr>
      <vt:lpstr>PowerPoint Presentation</vt:lpstr>
      <vt:lpstr>PowerPoint Presentation</vt:lpstr>
      <vt:lpstr>Data migration away from traditional alphanumeric codes (TAC)</vt:lpstr>
      <vt:lpstr>Thank you!  Questions?</vt:lpstr>
    </vt:vector>
  </TitlesOfParts>
  <Company>AB 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Together</dc:title>
  <dc:creator>Corey Mackie</dc:creator>
  <cp:lastModifiedBy>Nigel Atkinson</cp:lastModifiedBy>
  <cp:revision>200</cp:revision>
  <dcterms:created xsi:type="dcterms:W3CDTF">2007-11-16T13:13:36Z</dcterms:created>
  <dcterms:modified xsi:type="dcterms:W3CDTF">2018-11-22T09:30:02Z</dcterms:modified>
</cp:coreProperties>
</file>